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238AF6-4D9F-4770-8223-1816ADE95E82}">
  <a:tblStyle styleId="{02238AF6-4D9F-4770-8223-1816ADE95E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42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57ca4d37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57ca4d37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57ca4d37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57ca4d37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57ca4d376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57ca4d376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57ca4d3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57ca4d3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57ca4d37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57ca4d37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57ca4d37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57ca4d37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57ca4d376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57ca4d376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957ca4d37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957ca4d376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57ca4d376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57ca4d376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57ca4d376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957ca4d376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57ca4d37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57ca4d37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33660" y="1663165"/>
            <a:ext cx="671539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一个蛋两个蛋三个蛋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36737" y="870565"/>
            <a:ext cx="681560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69" dirty="0">
                <a:solidFill>
                  <a:schemeClr val="bg1"/>
                </a:solidFill>
              </a:rPr>
              <a:t>     中一快捷</a:t>
            </a:r>
            <a:r>
              <a:rPr lang="en" sz="3669" dirty="0">
                <a:solidFill>
                  <a:schemeClr val="bg1"/>
                </a:solidFill>
              </a:rPr>
              <a:t>单元一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title 一个蛋两个蛋三个蛋">
            <a:hlinkClick r:id="" action="ppaction://media"/>
            <a:extLst>
              <a:ext uri="{FF2B5EF4-FFF2-40B4-BE49-F238E27FC236}">
                <a16:creationId xmlns:a16="http://schemas.microsoft.com/office/drawing/2014/main" id="{04366BD1-F757-0019-315C-A128AD546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64748" y="517849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487950" y="530850"/>
            <a:ext cx="8168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用有相似之处的一个事物来描写或说明另一个事物，这种修辞手法就叫比喻。运用比喻可以使事物的特点更突出，使表达更形象、生动。</a:t>
            </a:r>
            <a:endParaRPr sz="2200" dirty="0">
              <a:solidFill>
                <a:schemeClr val="dk1"/>
              </a:solidFill>
            </a:endParaRPr>
          </a:p>
        </p:txBody>
      </p:sp>
      <p:graphicFrame>
        <p:nvGraphicFramePr>
          <p:cNvPr id="111" name="Google Shape;111;p22"/>
          <p:cNvGraphicFramePr/>
          <p:nvPr/>
        </p:nvGraphicFramePr>
        <p:xfrm>
          <a:off x="718725" y="2006585"/>
          <a:ext cx="7447500" cy="2355025"/>
        </p:xfrm>
        <a:graphic>
          <a:graphicData uri="http://schemas.openxmlformats.org/drawingml/2006/table">
            <a:tbl>
              <a:tblPr>
                <a:noFill/>
                <a:tableStyleId>{02238AF6-4D9F-4770-8223-1816ADE95E82}</a:tableStyleId>
              </a:tblPr>
              <a:tblGrid>
                <a:gridCol w="248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solidFill>
                            <a:schemeClr val="dk1"/>
                          </a:solidFill>
                        </a:rPr>
                        <a:t>没有比喻的句子</a:t>
                      </a:r>
                      <a:endParaRPr sz="19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使用比喻的句子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比喻的作用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马小跳很开心，绷着跳着……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马小跳开心得像只快乐的鸟儿，绷着跳着……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表现出马小跳开心的样子。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我气极了，不顾一切地向他扑过去。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我气极了，像一头愤怒的狮子，不顾一切地向他扑过去。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表现出 “我” 愤怒的样子。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228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小妹妹的脸圆圆的、红红的，___________________。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陈老师的微笑_________________，照亮了我的童年。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他跑得很快，___________________，一会儿就到了我的眼前。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454975" y="429675"/>
            <a:ext cx="714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</a:rPr>
              <a:t>你也来写几个比喻句。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18" name="Google Shape;118;p23"/>
          <p:cNvSpPr txBox="1"/>
          <p:nvPr/>
        </p:nvSpPr>
        <p:spPr>
          <a:xfrm>
            <a:off x="4322050" y="1228300"/>
            <a:ext cx="261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00"/>
                </a:solidFill>
              </a:rPr>
              <a:t>像一颗大苹果</a:t>
            </a:r>
            <a:endParaRPr sz="1800" dirty="0">
              <a:solidFill>
                <a:srgbClr val="FFFF00"/>
              </a:solidFill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2653875" y="2236850"/>
            <a:ext cx="20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像灿烂的阳光</a:t>
            </a:r>
            <a:endParaRPr sz="1800">
              <a:solidFill>
                <a:srgbClr val="FFFF00"/>
              </a:solidFill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2957200" y="3245400"/>
            <a:ext cx="209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像一道闪电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>
            <a:off x="311700" y="556050"/>
            <a:ext cx="791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在课文中第4-6段中画出描写马小跳的句子，概括他的特点。</a:t>
            </a:r>
            <a:endParaRPr sz="2200">
              <a:solidFill>
                <a:schemeClr val="dk1"/>
              </a:solidFill>
            </a:endParaRPr>
          </a:p>
        </p:txBody>
      </p:sp>
      <p:graphicFrame>
        <p:nvGraphicFramePr>
          <p:cNvPr id="126" name="Google Shape;126;p24"/>
          <p:cNvGraphicFramePr/>
          <p:nvPr/>
        </p:nvGraphicFramePr>
        <p:xfrm>
          <a:off x="371175" y="1319700"/>
          <a:ext cx="1672150" cy="720075"/>
        </p:xfrm>
        <a:graphic>
          <a:graphicData uri="http://schemas.openxmlformats.org/drawingml/2006/table">
            <a:tbl>
              <a:tblPr>
                <a:noFill/>
                <a:tableStyleId>{02238AF6-4D9F-4770-8223-1816ADE95E82}</a:tableStyleId>
              </a:tblPr>
              <a:tblGrid>
                <a:gridCol w="16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行动描写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24"/>
          <p:cNvGraphicFramePr/>
          <p:nvPr/>
        </p:nvGraphicFramePr>
        <p:xfrm>
          <a:off x="371175" y="2419175"/>
          <a:ext cx="1672150" cy="872525"/>
        </p:xfrm>
        <a:graphic>
          <a:graphicData uri="http://schemas.openxmlformats.org/drawingml/2006/table">
            <a:tbl>
              <a:tblPr>
                <a:noFill/>
                <a:tableStyleId>{02238AF6-4D9F-4770-8223-1816ADE95E82}</a:tableStyleId>
              </a:tblPr>
              <a:tblGrid>
                <a:gridCol w="16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心理描写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Google Shape;128;p24"/>
          <p:cNvGraphicFramePr/>
          <p:nvPr/>
        </p:nvGraphicFramePr>
        <p:xfrm>
          <a:off x="371175" y="3771750"/>
          <a:ext cx="1672150" cy="846900"/>
        </p:xfrm>
        <a:graphic>
          <a:graphicData uri="http://schemas.openxmlformats.org/drawingml/2006/table">
            <a:tbl>
              <a:tblPr>
                <a:noFill/>
                <a:tableStyleId>{02238AF6-4D9F-4770-8223-1816ADE95E82}</a:tableStyleId>
              </a:tblPr>
              <a:tblGrid>
                <a:gridCol w="16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语言描写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" name="Google Shape;129;p24"/>
          <p:cNvGraphicFramePr/>
          <p:nvPr/>
        </p:nvGraphicFramePr>
        <p:xfrm>
          <a:off x="2191000" y="1300863"/>
          <a:ext cx="6468125" cy="738900"/>
        </p:xfrm>
        <a:graphic>
          <a:graphicData uri="http://schemas.openxmlformats.org/drawingml/2006/table">
            <a:tbl>
              <a:tblPr>
                <a:noFill/>
                <a:tableStyleId>{02238AF6-4D9F-4770-8223-1816ADE95E82}</a:tableStyleId>
              </a:tblPr>
              <a:tblGrid>
                <a:gridCol w="646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0" name="Google Shape;130;p24"/>
          <p:cNvSpPr txBox="1"/>
          <p:nvPr/>
        </p:nvSpPr>
        <p:spPr>
          <a:xfrm>
            <a:off x="2322463" y="1310288"/>
            <a:ext cx="620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第一天，马小跳把鸡蛋放在衬衫里面，贴着肚皮，好像母鸡孵小鸡一样，还时不时用手摸一摸。</a:t>
            </a:r>
            <a:endParaRPr sz="1800" dirty="0">
              <a:solidFill>
                <a:schemeClr val="dk1"/>
              </a:solidFill>
            </a:endParaRPr>
          </a:p>
        </p:txBody>
      </p:sp>
      <p:graphicFrame>
        <p:nvGraphicFramePr>
          <p:cNvPr id="131" name="Google Shape;131;p24"/>
          <p:cNvGraphicFramePr/>
          <p:nvPr/>
        </p:nvGraphicFramePr>
        <p:xfrm>
          <a:off x="2191013" y="2438213"/>
          <a:ext cx="6468125" cy="834425"/>
        </p:xfrm>
        <a:graphic>
          <a:graphicData uri="http://schemas.openxmlformats.org/drawingml/2006/table">
            <a:tbl>
              <a:tblPr>
                <a:noFill/>
                <a:tableStyleId>{02238AF6-4D9F-4770-8223-1816ADE95E82}</a:tableStyleId>
              </a:tblPr>
              <a:tblGrid>
                <a:gridCol w="646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2" name="Google Shape;132;p24"/>
          <p:cNvSpPr txBox="1"/>
          <p:nvPr/>
        </p:nvSpPr>
        <p:spPr>
          <a:xfrm>
            <a:off x="2246775" y="2505038"/>
            <a:ext cx="620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同学们说他没有责任心，马小跳很不服气，心想：谁说我没有责任心？我一定要证明给你们看!</a:t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133" name="Google Shape;133;p24"/>
          <p:cNvGraphicFramePr/>
          <p:nvPr/>
        </p:nvGraphicFramePr>
        <p:xfrm>
          <a:off x="2246775" y="3771750"/>
          <a:ext cx="6468125" cy="846900"/>
        </p:xfrm>
        <a:graphic>
          <a:graphicData uri="http://schemas.openxmlformats.org/drawingml/2006/table">
            <a:tbl>
              <a:tblPr>
                <a:noFill/>
                <a:tableStyleId>{02238AF6-4D9F-4770-8223-1816ADE95E82}</a:tableStyleId>
              </a:tblPr>
              <a:tblGrid>
                <a:gridCol w="646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4" name="Google Shape;134;p24"/>
          <p:cNvSpPr txBox="1"/>
          <p:nvPr/>
        </p:nvSpPr>
        <p:spPr>
          <a:xfrm>
            <a:off x="2322475" y="3825750"/>
            <a:ext cx="620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同学们讥讽他没有完成任务，他很恼火，赌气地嚷道： “有什么了不起？我明天重新带一个。”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dk1"/>
                </a:solidFill>
              </a:rPr>
              <a:t>	开学了，中一甲班的班级老师是赵老师，她非常特别，就连给同学们布置的作业都与众不同。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dirty="0">
                <a:solidFill>
                  <a:schemeClr val="dk1"/>
                </a:solidFill>
              </a:rPr>
              <a:t>	鸡妈妈孵蛋很辛苦，父母养育孩子也很辛苦。为了让同学们体会父母的辛苦，培养他们的责任心，赵老师让每个同学随身带一个鸡蛋，坚持三天。在这三天里，必须蛋不离身，得让它有人的体温，还不能把它弄破。</a:t>
            </a:r>
            <a:endParaRPr sz="2300" dirty="0"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1875" y="3407725"/>
            <a:ext cx="2338302" cy="155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1">
            <a:hlinkClick r:id="" action="ppaction://media"/>
            <a:extLst>
              <a:ext uri="{FF2B5EF4-FFF2-40B4-BE49-F238E27FC236}">
                <a16:creationId xmlns:a16="http://schemas.microsoft.com/office/drawing/2014/main" id="{A24054ED-D953-0128-3D6B-8A00B870B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647" y="25469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同学们都很兴奋，马小跳兴奋之后却有些担心： “如果我孵出小鸡怎么办？” 同学们听了都笑起来，但马小跳没有笑，他是真的担心。赵老师见他不是在</a:t>
            </a:r>
            <a:r>
              <a:rPr lang="en" sz="2200">
                <a:solidFill>
                  <a:srgbClr val="FFFF00"/>
                </a:solidFill>
              </a:rPr>
              <a:t>捣乱</a:t>
            </a:r>
            <a:r>
              <a:rPr lang="en" sz="2200">
                <a:solidFill>
                  <a:schemeClr val="dk1"/>
                </a:solidFill>
              </a:rPr>
              <a:t>，便说三天是孵不出小鸡的，还说只要鸡蛋三天不破，就会奖励他。马小跳很少得到奖励，老师的话</a:t>
            </a:r>
            <a:r>
              <a:rPr lang="en" sz="2200">
                <a:solidFill>
                  <a:srgbClr val="FFFF00"/>
                </a:solidFill>
              </a:rPr>
              <a:t>瞬间</a:t>
            </a:r>
            <a:r>
              <a:rPr lang="en" sz="2200">
                <a:solidFill>
                  <a:schemeClr val="dk1"/>
                </a:solidFill>
              </a:rPr>
              <a:t>让他变得</a:t>
            </a:r>
            <a:r>
              <a:rPr lang="en" sz="2200">
                <a:solidFill>
                  <a:srgbClr val="FFFF00"/>
                </a:solidFill>
              </a:rPr>
              <a:t>兴致勃勃</a:t>
            </a:r>
            <a:r>
              <a:rPr lang="en" sz="2200">
                <a:solidFill>
                  <a:schemeClr val="dk1"/>
                </a:solidFill>
              </a:rPr>
              <a:t>。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31875" y="3500625"/>
            <a:ext cx="792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捣乱</a:t>
            </a:r>
            <a:r>
              <a:rPr lang="en" sz="1800">
                <a:solidFill>
                  <a:schemeClr val="dk1"/>
                </a:solidFill>
              </a:rPr>
              <a:t>：make trouble 进行破坏；扰乱。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瞬间</a:t>
            </a:r>
            <a:r>
              <a:rPr lang="en" sz="1800">
                <a:solidFill>
                  <a:schemeClr val="dk1"/>
                </a:solidFill>
              </a:rPr>
              <a:t>：in a twinkling 转眼之间；一眨眼的功夫。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兴致勃勃</a:t>
            </a:r>
            <a:r>
              <a:rPr lang="en" sz="1800">
                <a:solidFill>
                  <a:schemeClr val="dk1"/>
                </a:solidFill>
              </a:rPr>
              <a:t>：in spirits 形容兴趣很浓，情绪很高涨。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2717" y="3052250"/>
            <a:ext cx="2274950" cy="1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 1.2">
            <a:hlinkClick r:id="" action="ppaction://media"/>
            <a:extLst>
              <a:ext uri="{FF2B5EF4-FFF2-40B4-BE49-F238E27FC236}">
                <a16:creationId xmlns:a16="http://schemas.microsoft.com/office/drawing/2014/main" id="{C1A42829-9717-2A06-77BA-CC6DB294C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7830" y="260502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507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第一天，马小跳把鸡蛋放在衬衫里面，贴着肚皮，好像母鸡孵小鸡一样，还时不时用手摸一摸。没想到，他去上厕所时，在走廊上跟别人撞在一起，鸡蛋破了。他的身上</a:t>
            </a:r>
            <a:r>
              <a:rPr lang="en" sz="2200">
                <a:solidFill>
                  <a:srgbClr val="FFFF00"/>
                </a:solidFill>
              </a:rPr>
              <a:t>沾</a:t>
            </a:r>
            <a:r>
              <a:rPr lang="en" sz="2200">
                <a:solidFill>
                  <a:schemeClr val="dk1"/>
                </a:solidFill>
              </a:rPr>
              <a:t>着</a:t>
            </a:r>
            <a:r>
              <a:rPr lang="en" sz="2200">
                <a:solidFill>
                  <a:srgbClr val="FFFF00"/>
                </a:solidFill>
              </a:rPr>
              <a:t>蛋液</a:t>
            </a:r>
            <a:r>
              <a:rPr lang="en" sz="2200">
                <a:solidFill>
                  <a:schemeClr val="dk1"/>
                </a:solidFill>
              </a:rPr>
              <a:t>，十分</a:t>
            </a:r>
            <a:r>
              <a:rPr lang="en" sz="2200">
                <a:solidFill>
                  <a:srgbClr val="FFFF00"/>
                </a:solidFill>
              </a:rPr>
              <a:t>狼狈</a:t>
            </a:r>
            <a:r>
              <a:rPr lang="en" sz="2200">
                <a:solidFill>
                  <a:schemeClr val="dk1"/>
                </a:solidFill>
              </a:rPr>
              <a:t>。同学</a:t>
            </a:r>
            <a:r>
              <a:rPr lang="en" sz="2200">
                <a:solidFill>
                  <a:srgbClr val="FFFF00"/>
                </a:solidFill>
              </a:rPr>
              <a:t>讥讽</a:t>
            </a:r>
            <a:r>
              <a:rPr lang="en" sz="2200">
                <a:solidFill>
                  <a:schemeClr val="dk1"/>
                </a:solidFill>
              </a:rPr>
              <a:t>他没有完成任务，他很恼火，</a:t>
            </a:r>
            <a:r>
              <a:rPr lang="en" sz="2200">
                <a:solidFill>
                  <a:srgbClr val="FFFF00"/>
                </a:solidFill>
              </a:rPr>
              <a:t>赌气</a:t>
            </a:r>
            <a:r>
              <a:rPr lang="en" sz="2200">
                <a:solidFill>
                  <a:schemeClr val="dk1"/>
                </a:solidFill>
              </a:rPr>
              <a:t>地</a:t>
            </a:r>
            <a:r>
              <a:rPr lang="en" sz="2200">
                <a:solidFill>
                  <a:srgbClr val="FFFF00"/>
                </a:solidFill>
              </a:rPr>
              <a:t>嚷</a:t>
            </a:r>
            <a:r>
              <a:rPr lang="en" sz="2200">
                <a:solidFill>
                  <a:schemeClr val="dk1"/>
                </a:solidFill>
              </a:rPr>
              <a:t>道： “有什么了不起？我明天重新带一个。”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2767625"/>
            <a:ext cx="5476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沾</a:t>
            </a:r>
            <a:r>
              <a:rPr lang="en" sz="1800">
                <a:solidFill>
                  <a:schemeClr val="dk1"/>
                </a:solidFill>
              </a:rPr>
              <a:t>：stick on 黏的东西附着在物体上，或互相附着。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蛋液</a:t>
            </a:r>
            <a:r>
              <a:rPr lang="en" sz="1800">
                <a:solidFill>
                  <a:schemeClr val="dk1"/>
                </a:solidFill>
              </a:rPr>
              <a:t>：liquid egg 把鸡蛋打散成的液体。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狼狈</a:t>
            </a:r>
            <a:r>
              <a:rPr lang="en" sz="1800">
                <a:solidFill>
                  <a:schemeClr val="dk1"/>
                </a:solidFill>
              </a:rPr>
              <a:t>：in a sorry plight 形容困苦或为难的样子。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讥讽</a:t>
            </a:r>
            <a:r>
              <a:rPr lang="en" sz="1800">
                <a:solidFill>
                  <a:schemeClr val="dk1"/>
                </a:solidFill>
              </a:rPr>
              <a:t>：ridicule 嘲笑讽刺。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赌气</a:t>
            </a:r>
            <a:r>
              <a:rPr lang="en" sz="1800">
                <a:solidFill>
                  <a:schemeClr val="dk1"/>
                </a:solidFill>
              </a:rPr>
              <a:t>：feel wronged and act rashly 因为不满意或受指责而任性（行动）。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嚷</a:t>
            </a:r>
            <a:r>
              <a:rPr lang="en" sz="1800">
                <a:solidFill>
                  <a:schemeClr val="dk1"/>
                </a:solidFill>
              </a:rPr>
              <a:t>：yell; shout 大声喊叫；吵闹。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8275" y="2868725"/>
            <a:ext cx="3044519" cy="202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 1.3">
            <a:hlinkClick r:id="" action="ppaction://media"/>
            <a:extLst>
              <a:ext uri="{FF2B5EF4-FFF2-40B4-BE49-F238E27FC236}">
                <a16:creationId xmlns:a16="http://schemas.microsoft.com/office/drawing/2014/main" id="{CB1A83D2-0463-4E4F-BBAB-3C663E147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4717" y="228949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27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第二天，他</a:t>
            </a:r>
            <a:r>
              <a:rPr lang="en" sz="2200">
                <a:solidFill>
                  <a:srgbClr val="FFFF00"/>
                </a:solidFill>
              </a:rPr>
              <a:t>小心翼翼</a:t>
            </a:r>
            <a:r>
              <a:rPr lang="en" sz="2200">
                <a:solidFill>
                  <a:schemeClr val="dk1"/>
                </a:solidFill>
              </a:rPr>
              <a:t>地用纸巾把蛋层层包好，放进裤袋，这样果然安全多了。可是，在放学离开教室前，他忽然发现，鸡蛋竟然不见了。同学说他没有责任心，马小跳很不服气，心想：谁说我没有责任心？我一定要证明给你们看！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43425" y="3627000"/>
            <a:ext cx="516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小心翼翼</a:t>
            </a:r>
            <a:r>
              <a:rPr lang="en" sz="1800">
                <a:solidFill>
                  <a:schemeClr val="dk1"/>
                </a:solidFill>
              </a:rPr>
              <a:t>：carefully 小心谨慎。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150" y="2670041"/>
            <a:ext cx="3312100" cy="22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4">
            <a:hlinkClick r:id="" action="ppaction://media"/>
            <a:extLst>
              <a:ext uri="{FF2B5EF4-FFF2-40B4-BE49-F238E27FC236}">
                <a16:creationId xmlns:a16="http://schemas.microsoft.com/office/drawing/2014/main" id="{D2F4BAD4-A832-8F1A-D60D-BB9435AE9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5200" y="1935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第三天，马小跳还是把鸡蛋放在裤袋里，但是用别针把裤袋口别了起来。他想：这下子鸡蛋想跑也跑不掉了。上课时，他不时摸摸裤袋，确保鸡蛋还在。放学前，赵老师看到马小跳的鸡蛋居然完好无损，马上表扬了他，还让他把这个蛋带回家送给爸爸妈妈。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4650" y="2792900"/>
            <a:ext cx="2511500" cy="20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5">
            <a:hlinkClick r:id="" action="ppaction://media"/>
            <a:extLst>
              <a:ext uri="{FF2B5EF4-FFF2-40B4-BE49-F238E27FC236}">
                <a16:creationId xmlns:a16="http://schemas.microsoft.com/office/drawing/2014/main" id="{2BEBEDAB-44E0-7833-A085-AB2814037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6582" y="323914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686575" y="1620075"/>
            <a:ext cx="762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马小跳开心得像只快乐的鸟儿，蹦着跳着，恨不得马上就回到家。回家的路上，他忽然想到：得在蛋上写几个字，再送给爸爸妈妈。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" name="一个蛋1.6">
            <a:hlinkClick r:id="" action="ppaction://media"/>
            <a:extLst>
              <a:ext uri="{FF2B5EF4-FFF2-40B4-BE49-F238E27FC236}">
                <a16:creationId xmlns:a16="http://schemas.microsoft.com/office/drawing/2014/main" id="{EC38FB43-845E-D99D-0B7D-10A0ED0F6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1466" y="53975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634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马小跳走进一家超市去买</a:t>
            </a:r>
            <a:r>
              <a:rPr lang="en" sz="2200">
                <a:solidFill>
                  <a:srgbClr val="FFFF00"/>
                </a:solidFill>
              </a:rPr>
              <a:t>荧光笔</a:t>
            </a:r>
            <a:r>
              <a:rPr lang="en" sz="2200">
                <a:solidFill>
                  <a:schemeClr val="dk1"/>
                </a:solidFill>
              </a:rPr>
              <a:t>。他买了笔正要走出去，却被店员拦住了。因为他的手一直捂着装鸡蛋的裤袋，引起了店员的怀疑。店员问他裤袋里装的是什么，马小跳没说。店员上前查看，马小跳拼命</a:t>
            </a:r>
            <a:r>
              <a:rPr lang="en" sz="2200">
                <a:solidFill>
                  <a:srgbClr val="FFFF00"/>
                </a:solidFill>
              </a:rPr>
              <a:t>抵挡</a:t>
            </a:r>
            <a:r>
              <a:rPr lang="en" sz="2200">
                <a:solidFill>
                  <a:schemeClr val="dk1"/>
                </a:solidFill>
              </a:rPr>
              <a:t>，</a:t>
            </a:r>
            <a:r>
              <a:rPr lang="en" sz="2200">
                <a:solidFill>
                  <a:srgbClr val="FFFF00"/>
                </a:solidFill>
              </a:rPr>
              <a:t>拉扯</a:t>
            </a:r>
            <a:r>
              <a:rPr lang="en" sz="2200">
                <a:solidFill>
                  <a:schemeClr val="dk1"/>
                </a:solidFill>
              </a:rPr>
              <a:t>之间，鸡蛋破了！马小跳 “哇” 的一声哭了起来。店员有些</a:t>
            </a:r>
            <a:r>
              <a:rPr lang="en" sz="2200">
                <a:solidFill>
                  <a:srgbClr val="FFFF00"/>
                </a:solidFill>
              </a:rPr>
              <a:t>手足无措</a:t>
            </a:r>
            <a:r>
              <a:rPr lang="en" sz="2200">
                <a:solidFill>
                  <a:schemeClr val="dk1"/>
                </a:solidFill>
              </a:rPr>
              <a:t>，连忙安慰他说： “别哭别哭，不就是一个鸡蛋吗？赔你一个好不好？”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311700" y="3209925"/>
            <a:ext cx="5724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荧光笔</a:t>
            </a:r>
            <a:r>
              <a:rPr lang="en" sz="1800">
                <a:solidFill>
                  <a:schemeClr val="dk1"/>
                </a:solidFill>
              </a:rPr>
              <a:t>：highlighter 一种记号笔，用醒目的、较宽、较淡的颜色画在关键部分来做记号。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抵挡</a:t>
            </a:r>
            <a:r>
              <a:rPr lang="en" sz="1800">
                <a:solidFill>
                  <a:schemeClr val="dk1"/>
                </a:solidFill>
              </a:rPr>
              <a:t>：resist; block 挡住；阻挡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拉扯</a:t>
            </a:r>
            <a:r>
              <a:rPr lang="en" sz="1800">
                <a:solidFill>
                  <a:schemeClr val="dk1"/>
                </a:solidFill>
              </a:rPr>
              <a:t>：pull 拉。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</a:rPr>
              <a:t>手足无措</a:t>
            </a:r>
            <a:r>
              <a:rPr lang="en" sz="1800">
                <a:solidFill>
                  <a:schemeClr val="dk1"/>
                </a:solidFill>
              </a:rPr>
              <a:t>：at a loss 手脚无处安放。比喻遇事慌张，不知如何是好。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8368" y="3094325"/>
            <a:ext cx="2770650" cy="18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一个蛋1.7">
            <a:hlinkClick r:id="" action="ppaction://media"/>
            <a:extLst>
              <a:ext uri="{FF2B5EF4-FFF2-40B4-BE49-F238E27FC236}">
                <a16:creationId xmlns:a16="http://schemas.microsoft.com/office/drawing/2014/main" id="{9B1CD61A-4036-D6F8-89DC-7BFB1749F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7078" y="161944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“赔我一百个我都不要，我就要这一个！” 马小跳哭得更伤心了， “这是我保护了一天的鸡蛋，呜呜呜……”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" name="一个蛋 1.8">
            <a:hlinkClick r:id="" action="ppaction://media"/>
            <a:extLst>
              <a:ext uri="{FF2B5EF4-FFF2-40B4-BE49-F238E27FC236}">
                <a16:creationId xmlns:a16="http://schemas.microsoft.com/office/drawing/2014/main" id="{A86EA1F4-D10F-376A-914D-4EBD2A6D2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7171" y="49047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425</Words>
  <Application>Microsoft Office PowerPoint</Application>
  <PresentationFormat>On-screen Show (16:9)</PresentationFormat>
  <Paragraphs>51</Paragraphs>
  <Slides>12</Slides>
  <Notes>12</Notes>
  <HiddenSlides>0</HiddenSlides>
  <MMClips>9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Dark</vt:lpstr>
      <vt:lpstr>一个蛋两个蛋三个蛋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一个蛋两个蛋三个蛋</dc:title>
  <dc:creator>celine tan</dc:creator>
  <cp:lastModifiedBy>celine tan</cp:lastModifiedBy>
  <cp:revision>9</cp:revision>
  <dcterms:modified xsi:type="dcterms:W3CDTF">2023-01-13T08:26:46Z</dcterms:modified>
</cp:coreProperties>
</file>