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988588-6EB5-4E76-A1CA-5433FC4E2939}">
  <a:tblStyle styleId="{A6988588-6EB5-4E76-A1CA-5433FC4E2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6" y="2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f84ccb4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f84ccb4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f84ccb4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f84ccb4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f84ccb4d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9f84ccb4d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f84ccb4d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f84ccb4d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f84ccb4d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f84ccb4d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f84ccb4d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f84ccb4d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f84ccb4d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f84ccb4d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sgsecschchinesetextbook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世界各地的新年风俗</a:t>
            </a:r>
            <a:endParaRPr sz="5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34362" y="127133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000" dirty="0">
                <a:solidFill>
                  <a:schemeClr val="dk1"/>
                </a:solidFill>
              </a:rPr>
              <a:t>中一快捷</a:t>
            </a:r>
            <a:r>
              <a:rPr lang="en" sz="3000" dirty="0">
                <a:solidFill>
                  <a:schemeClr val="dk1"/>
                </a:solidFill>
              </a:rPr>
              <a:t>单元二</a:t>
            </a: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2" name="世界各地的新年风俗">
            <a:hlinkClick r:id="" action="ppaction://media"/>
            <a:extLst>
              <a:ext uri="{FF2B5EF4-FFF2-40B4-BE49-F238E27FC236}">
                <a16:creationId xmlns:a16="http://schemas.microsoft.com/office/drawing/2014/main" id="{77CC9BD9-1225-6BEF-5E67-22A02EF4B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5760" y="42402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76000" y="1735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西班牙（Spain）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03636"/>
            <a:ext cx="5097300" cy="20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/>
              <a:t>	当教堂的钟声在午夜12点响起时，大家都争着吃</a:t>
            </a:r>
            <a:r>
              <a:rPr lang="en" sz="2200" dirty="0">
                <a:solidFill>
                  <a:srgbClr val="FF0000"/>
                </a:solidFill>
              </a:rPr>
              <a:t>葡萄</a:t>
            </a:r>
            <a:r>
              <a:rPr lang="en" sz="2200" dirty="0"/>
              <a:t>，如果能跟着钟声连续吃下12颗，就</a:t>
            </a:r>
            <a:r>
              <a:rPr lang="en" sz="2200" dirty="0">
                <a:solidFill>
                  <a:srgbClr val="FF0000"/>
                </a:solidFill>
              </a:rPr>
              <a:t>象征</a:t>
            </a:r>
            <a:r>
              <a:rPr lang="en" sz="2200" dirty="0"/>
              <a:t>新的一年12个月都事事如意。</a:t>
            </a:r>
            <a:endParaRPr sz="22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1750" y="591674"/>
            <a:ext cx="2824450" cy="18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1750" y="2891450"/>
            <a:ext cx="2930550" cy="19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6000" y="3282611"/>
            <a:ext cx="5168700" cy="1293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葡萄</a:t>
            </a:r>
            <a:r>
              <a:rPr lang="en" sz="1800">
                <a:solidFill>
                  <a:schemeClr val="dk2"/>
                </a:solidFill>
              </a:rPr>
              <a:t>：grapes 藤本植物。果实呈圆形或椭圆形，紫黄或绿色，是常见水果。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象征</a:t>
            </a:r>
            <a:r>
              <a:rPr lang="en" sz="1800">
                <a:solidFill>
                  <a:schemeClr val="dk2"/>
                </a:solidFill>
              </a:rPr>
              <a:t>：symbolize 用具体的事物表现某种特殊意义。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" name="世界各地  slide 2">
            <a:hlinkClick r:id="" action="ppaction://media"/>
            <a:extLst>
              <a:ext uri="{FF2B5EF4-FFF2-40B4-BE49-F238E27FC236}">
                <a16:creationId xmlns:a16="http://schemas.microsoft.com/office/drawing/2014/main" id="{63827C7D-6177-03A8-3260-67C4C0DCD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67943" y="42064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688" y="2808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古巴 （Cuba）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46288" y="1009062"/>
            <a:ext cx="4124100" cy="1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/>
              <a:t>       按照当地</a:t>
            </a:r>
            <a:r>
              <a:rPr lang="en" sz="2200" dirty="0">
                <a:solidFill>
                  <a:srgbClr val="FF0000"/>
                </a:solidFill>
              </a:rPr>
              <a:t>风俗</a:t>
            </a:r>
            <a:r>
              <a:rPr lang="en" sz="2200" dirty="0"/>
              <a:t>，每人准备一碗清水，等午夜钟声敲响后，各自把水泼到窗外，以示</a:t>
            </a:r>
            <a:r>
              <a:rPr lang="en" sz="2200" dirty="0">
                <a:solidFill>
                  <a:srgbClr val="FF0000"/>
                </a:solidFill>
              </a:rPr>
              <a:t>辞旧迎新</a:t>
            </a:r>
            <a:r>
              <a:rPr lang="en" sz="2200" dirty="0"/>
              <a:t>。</a:t>
            </a:r>
            <a:endParaRPr sz="2200" dirty="0"/>
          </a:p>
        </p:txBody>
      </p:sp>
      <p:sp>
        <p:nvSpPr>
          <p:cNvPr id="71" name="Google Shape;71;p15"/>
          <p:cNvSpPr txBox="1"/>
          <p:nvPr/>
        </p:nvSpPr>
        <p:spPr>
          <a:xfrm>
            <a:off x="311688" y="3158986"/>
            <a:ext cx="3993300" cy="1569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风俗</a:t>
            </a:r>
            <a:r>
              <a:rPr lang="en" sz="1800" dirty="0">
                <a:solidFill>
                  <a:schemeClr val="dk2"/>
                </a:solidFill>
              </a:rPr>
              <a:t>：custom 在长时间里形成并流行的风尚、礼节和习惯。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辞旧迎新</a:t>
            </a:r>
            <a:r>
              <a:rPr lang="en" sz="1800" dirty="0">
                <a:solidFill>
                  <a:schemeClr val="dk2"/>
                </a:solidFill>
              </a:rPr>
              <a:t>：send off the old year and welcome the new year 告别旧的一年，迎接新的一年到来。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8675" y="445025"/>
            <a:ext cx="3829174" cy="18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各地新年风俗 slide 3">
            <a:hlinkClick r:id="" action="ppaction://media"/>
            <a:extLst>
              <a:ext uri="{FF2B5EF4-FFF2-40B4-BE49-F238E27FC236}">
                <a16:creationId xmlns:a16="http://schemas.microsoft.com/office/drawing/2014/main" id="{BD7920EB-3EE4-FDA6-E5D5-C0147CB9E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210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意大利 （Italy）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997304"/>
            <a:ext cx="4313700" cy="1933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/>
              <a:t>       夜幕降临，人们在街头</a:t>
            </a:r>
            <a:r>
              <a:rPr lang="en" sz="2200" dirty="0">
                <a:solidFill>
                  <a:srgbClr val="FF0000"/>
                </a:solidFill>
              </a:rPr>
              <a:t>燃放</a:t>
            </a:r>
            <a:r>
              <a:rPr lang="en" sz="2200" dirty="0"/>
              <a:t>烟火，尽情起舞。到了午夜时分，家家户户把旧的</a:t>
            </a:r>
            <a:r>
              <a:rPr lang="en" sz="2200" dirty="0">
                <a:solidFill>
                  <a:srgbClr val="FF0000"/>
                </a:solidFill>
              </a:rPr>
              <a:t>瓶瓶罐罐</a:t>
            </a:r>
            <a:r>
              <a:rPr lang="en" sz="2200" dirty="0"/>
              <a:t>扔出窗外，表示去除烦恼和</a:t>
            </a:r>
            <a:r>
              <a:rPr lang="en" sz="2200" dirty="0">
                <a:solidFill>
                  <a:srgbClr val="FF0000"/>
                </a:solidFill>
              </a:rPr>
              <a:t>厄运</a:t>
            </a:r>
            <a:r>
              <a:rPr lang="en" sz="2200" dirty="0"/>
              <a:t>。</a:t>
            </a:r>
            <a:endParaRPr sz="2200" dirty="0"/>
          </a:p>
        </p:txBody>
      </p:sp>
      <p:sp>
        <p:nvSpPr>
          <p:cNvPr id="79" name="Google Shape;79;p16"/>
          <p:cNvSpPr txBox="1"/>
          <p:nvPr/>
        </p:nvSpPr>
        <p:spPr>
          <a:xfrm>
            <a:off x="356034" y="3080054"/>
            <a:ext cx="4069200" cy="1569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燃放</a:t>
            </a:r>
            <a:r>
              <a:rPr lang="en" sz="1800" dirty="0">
                <a:solidFill>
                  <a:schemeClr val="dk2"/>
                </a:solidFill>
              </a:rPr>
              <a:t>：light off; set off 点燃使之爆发。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瓶瓶罐罐</a:t>
            </a:r>
            <a:r>
              <a:rPr lang="en" sz="1800" dirty="0">
                <a:solidFill>
                  <a:schemeClr val="dk2"/>
                </a:solidFill>
              </a:rPr>
              <a:t>：bottles and jars 瓶子、罐子等容器。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厄运</a:t>
            </a:r>
            <a:r>
              <a:rPr lang="en" sz="1800" dirty="0">
                <a:solidFill>
                  <a:schemeClr val="dk2"/>
                </a:solidFill>
              </a:rPr>
              <a:t>：misfortune 困苦的遭遇；不幸的命运。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4006" y="445025"/>
            <a:ext cx="3189446" cy="212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0975" y="2930525"/>
            <a:ext cx="2918675" cy="194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各地新年风俗 slide 4">
            <a:hlinkClick r:id="" action="ppaction://media"/>
            <a:extLst>
              <a:ext uri="{FF2B5EF4-FFF2-40B4-BE49-F238E27FC236}">
                <a16:creationId xmlns:a16="http://schemas.microsoft.com/office/drawing/2014/main" id="{EDB1E325-26AE-0C39-66D2-B6F489488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50493" y="1679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丹麦 （Denmark）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50493" y="995114"/>
            <a:ext cx="4347300" cy="23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/>
              <a:t>       新年</a:t>
            </a:r>
            <a:r>
              <a:rPr lang="en" sz="2200" dirty="0">
                <a:solidFill>
                  <a:srgbClr val="FF0000"/>
                </a:solidFill>
              </a:rPr>
              <a:t>前夕</a:t>
            </a:r>
            <a:r>
              <a:rPr lang="en" sz="2200" dirty="0"/>
              <a:t>，人们把平时打碎的杯盘</a:t>
            </a:r>
            <a:r>
              <a:rPr lang="en" sz="2200" dirty="0">
                <a:solidFill>
                  <a:srgbClr val="FF0000"/>
                </a:solidFill>
              </a:rPr>
              <a:t>碗碟</a:t>
            </a:r>
            <a:r>
              <a:rPr lang="en" sz="2200" dirty="0"/>
              <a:t>偷偷送到朋友家的门前。谁家堆放的碎片多，就说明谁家的朋友多，也预示着来年的好</a:t>
            </a:r>
            <a:r>
              <a:rPr lang="en" sz="2200" dirty="0">
                <a:solidFill>
                  <a:srgbClr val="FF0000"/>
                </a:solidFill>
              </a:rPr>
              <a:t>兆头</a:t>
            </a:r>
            <a:r>
              <a:rPr lang="en" sz="2200" dirty="0"/>
              <a:t>。</a:t>
            </a:r>
            <a:endParaRPr sz="2200" dirty="0"/>
          </a:p>
        </p:txBody>
      </p:sp>
      <p:sp>
        <p:nvSpPr>
          <p:cNvPr id="88" name="Google Shape;88;p17"/>
          <p:cNvSpPr txBox="1"/>
          <p:nvPr/>
        </p:nvSpPr>
        <p:spPr>
          <a:xfrm>
            <a:off x="311699" y="3437425"/>
            <a:ext cx="4720271" cy="1292631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前夕</a:t>
            </a:r>
            <a:r>
              <a:rPr lang="en" sz="1800" dirty="0">
                <a:solidFill>
                  <a:schemeClr val="dk2"/>
                </a:solidFill>
              </a:rPr>
              <a:t>：eve 前一天晚上。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碗碟</a:t>
            </a:r>
            <a:r>
              <a:rPr lang="en" sz="1800" dirty="0">
                <a:solidFill>
                  <a:schemeClr val="dk2"/>
                </a:solidFill>
              </a:rPr>
              <a:t>：bowls and plates 碗和盘，泛指餐具。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兆头</a:t>
            </a:r>
            <a:r>
              <a:rPr lang="en" sz="1800" dirty="0">
                <a:solidFill>
                  <a:schemeClr val="dk2"/>
                </a:solidFill>
              </a:rPr>
              <a:t>：sign; omen 预先显露出来的迹象；预兆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6800" y="507226"/>
            <a:ext cx="2925550" cy="20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6800" y="3020375"/>
            <a:ext cx="2995099" cy="189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各地新年 slide 5">
            <a:hlinkClick r:id="" action="ppaction://media"/>
            <a:extLst>
              <a:ext uri="{FF2B5EF4-FFF2-40B4-BE49-F238E27FC236}">
                <a16:creationId xmlns:a16="http://schemas.microsoft.com/office/drawing/2014/main" id="{4F10D510-4523-D6B5-AB6E-6FD5EA026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1942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世界各地的华人</a:t>
            </a:r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766996"/>
            <a:ext cx="5889000" cy="23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/>
              <a:t>       农历新年来临前，华人会在家里大扫除，辞旧迎新。除夕夜，不管工作多</a:t>
            </a:r>
            <a:r>
              <a:rPr lang="en" sz="2200" dirty="0">
                <a:solidFill>
                  <a:srgbClr val="FF0000"/>
                </a:solidFill>
              </a:rPr>
              <a:t>忙碌</a:t>
            </a:r>
            <a:r>
              <a:rPr lang="en" sz="2200" dirty="0"/>
              <a:t>，路途多</a:t>
            </a:r>
            <a:r>
              <a:rPr lang="en" sz="2200" dirty="0">
                <a:solidFill>
                  <a:srgbClr val="FF0000"/>
                </a:solidFill>
              </a:rPr>
              <a:t>遥远</a:t>
            </a:r>
            <a:r>
              <a:rPr lang="en" sz="2200" dirty="0"/>
              <a:t>，大家都要回家团聚，开开心心地围坐在一起吃团圆饭。大年初一，人们</a:t>
            </a:r>
            <a:r>
              <a:rPr lang="en" sz="2200" dirty="0">
                <a:solidFill>
                  <a:srgbClr val="FF0000"/>
                </a:solidFill>
              </a:rPr>
              <a:t>恭敬</a:t>
            </a:r>
            <a:r>
              <a:rPr lang="en" sz="2200" dirty="0"/>
              <a:t>地给长辈和亲戚拜年，互相祝福，希望在新的一年身体健康，</a:t>
            </a:r>
            <a:r>
              <a:rPr lang="en" sz="2200" dirty="0">
                <a:solidFill>
                  <a:srgbClr val="FF0000"/>
                </a:solidFill>
              </a:rPr>
              <a:t>万事大吉</a:t>
            </a:r>
            <a:r>
              <a:rPr lang="en" sz="2200" dirty="0"/>
              <a:t>。</a:t>
            </a:r>
            <a:endParaRPr sz="2200" dirty="0"/>
          </a:p>
        </p:txBody>
      </p:sp>
      <p:sp>
        <p:nvSpPr>
          <p:cNvPr id="97" name="Google Shape;97;p18"/>
          <p:cNvSpPr txBox="1"/>
          <p:nvPr/>
        </p:nvSpPr>
        <p:spPr>
          <a:xfrm>
            <a:off x="379150" y="3239525"/>
            <a:ext cx="5080200" cy="14931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忙碌</a:t>
            </a:r>
            <a:r>
              <a:rPr lang="en" sz="1700">
                <a:solidFill>
                  <a:schemeClr val="dk2"/>
                </a:solidFill>
              </a:rPr>
              <a:t>：busy 忙。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遥远</a:t>
            </a:r>
            <a:r>
              <a:rPr lang="en" sz="1700">
                <a:solidFill>
                  <a:schemeClr val="dk2"/>
                </a:solidFill>
              </a:rPr>
              <a:t>：far 形容很远。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恭敬</a:t>
            </a:r>
            <a:r>
              <a:rPr lang="en" sz="1700">
                <a:solidFill>
                  <a:schemeClr val="dk2"/>
                </a:solidFill>
              </a:rPr>
              <a:t>: with great respect 尊重而有礼貌。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万事大吉</a:t>
            </a:r>
            <a:r>
              <a:rPr lang="en" sz="1700">
                <a:solidFill>
                  <a:schemeClr val="dk2"/>
                </a:solidFill>
              </a:rPr>
              <a:t>：everything is just fine; goes successfully 所有的事情都很顺利；一切圆满结束。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7825" y="538250"/>
            <a:ext cx="2638504" cy="197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各地新年  slide 6">
            <a:hlinkClick r:id="" action="ppaction://media"/>
            <a:extLst>
              <a:ext uri="{FF2B5EF4-FFF2-40B4-BE49-F238E27FC236}">
                <a16:creationId xmlns:a16="http://schemas.microsoft.com/office/drawing/2014/main" id="{4ADE5158-EA6C-01AA-33AD-880863FF9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DFB3DED7-D926-4550-5944-224BAF107065}"/>
              </a:ext>
            </a:extLst>
          </p:cNvPr>
          <p:cNvSpPr txBox="1">
            <a:spLocks/>
          </p:cNvSpPr>
          <p:nvPr/>
        </p:nvSpPr>
        <p:spPr>
          <a:xfrm>
            <a:off x="328939" y="67697"/>
            <a:ext cx="5696079" cy="4773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生词朗读</a:t>
            </a:r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葡萄   象征   风俗</a:t>
            </a:r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辞旧迎新  燃放  瓶瓶罐罐</a:t>
            </a:r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厄运   前夕  碗碟   兆头</a:t>
            </a:r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忙碌   遥远   恭敬   万事大吉</a:t>
            </a:r>
            <a:endParaRPr lang="en-SG" altLang="zh-CN" sz="3200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en-SG" altLang="zh-CN" sz="3669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生词朗读  世界各地新年风俗">
            <a:hlinkClick r:id="" action="ppaction://media"/>
            <a:extLst>
              <a:ext uri="{FF2B5EF4-FFF2-40B4-BE49-F238E27FC236}">
                <a16:creationId xmlns:a16="http://schemas.microsoft.com/office/drawing/2014/main" id="{D1B8901A-2229-F096-A8C9-79F1850EE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334027" y="944167"/>
            <a:ext cx="65757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0000"/>
                </a:solidFill>
              </a:rPr>
              <a:t>元旦</a:t>
            </a:r>
            <a:r>
              <a:rPr lang="en" sz="2200" dirty="0"/>
              <a:t>是阳历新年的第一天，即一月一日。</a:t>
            </a:r>
            <a:endParaRPr sz="220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dirty="0"/>
              <a:t>春节是农历新年的第一天，即正月初一。</a:t>
            </a:r>
            <a:endParaRPr sz="2200" dirty="0"/>
          </a:p>
        </p:txBody>
      </p:sp>
      <p:sp>
        <p:nvSpPr>
          <p:cNvPr id="104" name="Google Shape;104;p19"/>
          <p:cNvSpPr txBox="1"/>
          <p:nvPr/>
        </p:nvSpPr>
        <p:spPr>
          <a:xfrm>
            <a:off x="1969235" y="2843455"/>
            <a:ext cx="5118300" cy="738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元旦</a:t>
            </a:r>
            <a:r>
              <a:rPr lang="en" sz="1800">
                <a:solidFill>
                  <a:schemeClr val="dk2"/>
                </a:solidFill>
              </a:rPr>
              <a:t>：New Year’s Day 新年的第一天，即一月一日。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9EF09-CF42-E267-4888-944BC3FA761A}"/>
              </a:ext>
            </a:extLst>
          </p:cNvPr>
          <p:cNvSpPr txBox="1"/>
          <p:nvPr/>
        </p:nvSpPr>
        <p:spPr>
          <a:xfrm>
            <a:off x="221028" y="377366"/>
            <a:ext cx="4572000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</a:rPr>
              <a:t>Subscribe to:</a:t>
            </a:r>
          </a:p>
          <a:p>
            <a:endParaRPr lang="en-SG" dirty="0">
              <a:solidFill>
                <a:srgbClr val="606060"/>
              </a:solidFill>
              <a:latin typeface="Roboto" panose="02000000000000000000" pitchFamily="2" charset="0"/>
            </a:endParaRPr>
          </a:p>
          <a:p>
            <a:r>
              <a:rPr lang="en-SG" b="0" i="0" dirty="0">
                <a:solidFill>
                  <a:srgbClr val="606060"/>
                </a:solidFill>
                <a:effectLst/>
                <a:latin typeface="Roboto" panose="02000000000000000000" pitchFamily="2" charset="0"/>
                <a:hlinkClick r:id="rId3"/>
              </a:rPr>
              <a:t>https://www.youtube.com/@sgsecschchinesetextbook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170627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283</Words>
  <Application>Microsoft Office PowerPoint</Application>
  <PresentationFormat>On-screen Show (16:9)</PresentationFormat>
  <Paragraphs>46</Paragraphs>
  <Slides>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Roboto</vt:lpstr>
      <vt:lpstr>Simple Light</vt:lpstr>
      <vt:lpstr>世界各地的新年风俗</vt:lpstr>
      <vt:lpstr>西班牙（Spain）</vt:lpstr>
      <vt:lpstr>古巴 （Cuba）</vt:lpstr>
      <vt:lpstr>意大利 （Italy）</vt:lpstr>
      <vt:lpstr>丹麦 （Denmark）</vt:lpstr>
      <vt:lpstr>世界各地的华人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世界各地的新年风俗</dc:title>
  <dc:creator>celine tan</dc:creator>
  <cp:lastModifiedBy>celine tan</cp:lastModifiedBy>
  <cp:revision>8</cp:revision>
  <dcterms:modified xsi:type="dcterms:W3CDTF">2023-01-27T10:29:11Z</dcterms:modified>
</cp:coreProperties>
</file>