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7" r:id="rId10"/>
    <p:sldId id="266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6" y="2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9907a471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9907a471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9907a4717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9907a4717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9907a4717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9907a4717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9907a4717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9907a4717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9907a4717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9907a4717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9907a4717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9907a4717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9907a4717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9907a4717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blogs.ed.ac.uk/vetstudentlife/2020/01/27/home-sweet-home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sgsecschchinesetextbook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89780" y="398228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团圆饭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34114" y="65960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000" dirty="0">
                <a:solidFill>
                  <a:schemeClr val="dk1"/>
                </a:solidFill>
              </a:rPr>
              <a:t>中一快捷</a:t>
            </a:r>
            <a:r>
              <a:rPr lang="en" sz="3000" dirty="0">
                <a:solidFill>
                  <a:schemeClr val="dk1"/>
                </a:solidFill>
              </a:rPr>
              <a:t>单元二</a:t>
            </a:r>
            <a:endParaRPr sz="3000" dirty="0">
              <a:solidFill>
                <a:schemeClr val="dk1"/>
              </a:solidFill>
            </a:endParaRPr>
          </a:p>
        </p:txBody>
      </p:sp>
      <p:pic>
        <p:nvPicPr>
          <p:cNvPr id="22" name="Picture 21" descr="A table full of food">
            <a:extLst>
              <a:ext uri="{FF2B5EF4-FFF2-40B4-BE49-F238E27FC236}">
                <a16:creationId xmlns:a16="http://schemas.microsoft.com/office/drawing/2014/main" id="{856BA0B9-B256-8323-6280-82EFA0C31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18201" y="2712204"/>
            <a:ext cx="2552426" cy="1914320"/>
          </a:xfrm>
          <a:prstGeom prst="rect">
            <a:avLst/>
          </a:prstGeom>
        </p:spPr>
      </p:pic>
      <p:pic>
        <p:nvPicPr>
          <p:cNvPr id="24" name="中一快捷单元二  团圆饭">
            <a:hlinkClick r:id="" action="ppaction://media"/>
            <a:extLst>
              <a:ext uri="{FF2B5EF4-FFF2-40B4-BE49-F238E27FC236}">
                <a16:creationId xmlns:a16="http://schemas.microsoft.com/office/drawing/2014/main" id="{B3765B3A-39D1-F23B-C953-E40192691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0974" y="32571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6D25FB-3A7A-A8CC-61F4-5D7710152FAE}"/>
              </a:ext>
            </a:extLst>
          </p:cNvPr>
          <p:cNvSpPr txBox="1"/>
          <p:nvPr/>
        </p:nvSpPr>
        <p:spPr>
          <a:xfrm>
            <a:off x="2276301" y="3776180"/>
            <a:ext cx="4591397" cy="73440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SG" b="0" i="0" dirty="0">
                <a:solidFill>
                  <a:srgbClr val="606060"/>
                </a:solidFill>
                <a:effectLst/>
                <a:latin typeface="Roboto" panose="02000000000000000000" pitchFamily="2" charset="0"/>
              </a:rPr>
              <a:t>Subscribe to:</a:t>
            </a:r>
          </a:p>
          <a:p>
            <a:endParaRPr lang="en-SG" dirty="0">
              <a:solidFill>
                <a:srgbClr val="606060"/>
              </a:solidFill>
              <a:latin typeface="Roboto" panose="02000000000000000000" pitchFamily="2" charset="0"/>
            </a:endParaRPr>
          </a:p>
          <a:p>
            <a:r>
              <a:rPr lang="en-SG" b="0" i="0" dirty="0">
                <a:solidFill>
                  <a:srgbClr val="606060"/>
                </a:solidFill>
                <a:effectLst/>
                <a:latin typeface="Roboto" panose="02000000000000000000" pitchFamily="2" charset="0"/>
                <a:hlinkClick r:id="rId3"/>
              </a:rPr>
              <a:t>https://www.youtube.com/@sgsecschchinesetextbook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96082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68699" y="189421"/>
            <a:ext cx="5661600" cy="32021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       时间真是个</a:t>
            </a:r>
            <a:r>
              <a:rPr lang="en" sz="2200" dirty="0">
                <a:solidFill>
                  <a:srgbClr val="FF0000"/>
                </a:solidFill>
              </a:rPr>
              <a:t>贼</a:t>
            </a:r>
            <a:r>
              <a:rPr lang="en" sz="2200" dirty="0">
                <a:solidFill>
                  <a:schemeClr val="dk1"/>
                </a:solidFill>
              </a:rPr>
              <a:t>，而且还是个神偷。今年妈妈头上的白发看起来更多了，眼角也添了新的</a:t>
            </a:r>
            <a:r>
              <a:rPr lang="en" sz="2200" dirty="0">
                <a:solidFill>
                  <a:srgbClr val="FF0000"/>
                </a:solidFill>
              </a:rPr>
              <a:t>鱼尾纹</a:t>
            </a:r>
            <a:r>
              <a:rPr lang="en" sz="2200" dirty="0">
                <a:solidFill>
                  <a:schemeClr val="dk1"/>
                </a:solidFill>
              </a:rPr>
              <a:t>。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       年尾的街市上到处都是红色的</a:t>
            </a:r>
            <a:r>
              <a:rPr lang="en" sz="2200" dirty="0">
                <a:solidFill>
                  <a:srgbClr val="FF0000"/>
                </a:solidFill>
              </a:rPr>
              <a:t>装饰</a:t>
            </a:r>
            <a:r>
              <a:rPr lang="en" sz="2200" dirty="0">
                <a:solidFill>
                  <a:schemeClr val="dk1"/>
                </a:solidFill>
              </a:rPr>
              <a:t>。送走</a:t>
            </a:r>
            <a:r>
              <a:rPr lang="en" sz="2200" dirty="0">
                <a:solidFill>
                  <a:srgbClr val="FF0000"/>
                </a:solidFill>
              </a:rPr>
              <a:t>圣诞</a:t>
            </a:r>
            <a:r>
              <a:rPr lang="en" sz="2200" dirty="0">
                <a:solidFill>
                  <a:schemeClr val="dk1"/>
                </a:solidFill>
              </a:rPr>
              <a:t>老人，过了元旦，农历新年也悄悄地走近了。家家户户都开始忙碌起来，大扫除，买年货，准备除夕夜的团圆饭。</a:t>
            </a:r>
            <a:endParaRPr sz="2200" dirty="0">
              <a:solidFill>
                <a:schemeClr val="dk1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568699" y="3661448"/>
            <a:ext cx="5555009" cy="1292631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贼</a:t>
            </a:r>
            <a:r>
              <a:rPr lang="en" sz="1800" dirty="0"/>
              <a:t>：thief 偷东西的人。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鱼尾纹</a:t>
            </a:r>
            <a:r>
              <a:rPr lang="en" sz="1800" dirty="0"/>
              <a:t>：wrinkles around the eyes 眼角处的皱纹。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dirty="0">
                <a:solidFill>
                  <a:srgbClr val="FF0000"/>
                </a:solidFill>
              </a:rPr>
              <a:t>装饰</a:t>
            </a:r>
            <a:r>
              <a:rPr lang="zh-CN" altLang="en-US" sz="1800" dirty="0">
                <a:solidFill>
                  <a:schemeClr val="dk1"/>
                </a:solidFill>
              </a:rPr>
              <a:t>：</a:t>
            </a:r>
            <a:r>
              <a:rPr lang="en-SG" sz="1800" dirty="0">
                <a:solidFill>
                  <a:schemeClr val="dk1"/>
                </a:solidFill>
              </a:rPr>
              <a:t>decoration </a:t>
            </a:r>
            <a:r>
              <a:rPr lang="zh-CN" altLang="en-US" sz="1800" dirty="0">
                <a:solidFill>
                  <a:schemeClr val="dk1"/>
                </a:solidFill>
              </a:rPr>
              <a:t>饰品。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dirty="0">
                <a:solidFill>
                  <a:srgbClr val="FF0000"/>
                </a:solidFill>
              </a:rPr>
              <a:t>圣诞</a:t>
            </a:r>
            <a:r>
              <a:rPr lang="zh-CN" altLang="en-US" sz="1800" dirty="0">
                <a:solidFill>
                  <a:schemeClr val="dk1"/>
                </a:solidFill>
              </a:rPr>
              <a:t>：</a:t>
            </a:r>
            <a:r>
              <a:rPr lang="en-SG" sz="1800" dirty="0">
                <a:solidFill>
                  <a:schemeClr val="dk1"/>
                </a:solidFill>
              </a:rPr>
              <a:t>Christmas </a:t>
            </a:r>
            <a:r>
              <a:rPr lang="zh-CN" altLang="en-US" sz="1800" dirty="0">
                <a:solidFill>
                  <a:schemeClr val="dk1"/>
                </a:solidFill>
              </a:rPr>
              <a:t>基督教徒称耶稣的生日。</a:t>
            </a: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5713" y="135557"/>
            <a:ext cx="2429158" cy="154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9991" y="1730647"/>
            <a:ext cx="2140602" cy="144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0;p15">
            <a:extLst>
              <a:ext uri="{FF2B5EF4-FFF2-40B4-BE49-F238E27FC236}">
                <a16:creationId xmlns:a16="http://schemas.microsoft.com/office/drawing/2014/main" id="{EB247063-2090-6B94-B69C-B3B76B15779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7974" y="3229231"/>
            <a:ext cx="2606857" cy="17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团圆饭 slide 2">
            <a:hlinkClick r:id="" action="ppaction://media"/>
            <a:extLst>
              <a:ext uri="{FF2B5EF4-FFF2-40B4-BE49-F238E27FC236}">
                <a16:creationId xmlns:a16="http://schemas.microsoft.com/office/drawing/2014/main" id="{C7DAB9FC-7805-994A-5D7E-CCC04D9AE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585270" y="348911"/>
            <a:ext cx="7101232" cy="25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       几天前，妈妈买年货时看起来不是很开心，铁青着脸，像全天下的人都得罪了她似的。回家处理鱼时，妈妈也一直皱着眉，此时的她和墙上新贴的 “年年有余” 显得</a:t>
            </a:r>
            <a:r>
              <a:rPr lang="en" sz="2200" dirty="0">
                <a:solidFill>
                  <a:srgbClr val="FF0000"/>
                </a:solidFill>
              </a:rPr>
              <a:t>格格不入</a:t>
            </a:r>
            <a:r>
              <a:rPr lang="en" sz="2200" dirty="0">
                <a:solidFill>
                  <a:schemeClr val="dk1"/>
                </a:solidFill>
              </a:rPr>
              <a:t>。鱼是做团圆饭时要用的，现在先处理，冻起来备用。妈妈说，鱼要早点儿买，不然越靠近农历新年越贵。</a:t>
            </a:r>
            <a:endParaRPr sz="2200" dirty="0">
              <a:solidFill>
                <a:schemeClr val="dk1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669800" y="3879750"/>
            <a:ext cx="7016702" cy="461635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格格不入</a:t>
            </a:r>
            <a:r>
              <a:rPr lang="en" sz="1800"/>
              <a:t>：incompatible with; does not fit in 有抵触；不投合。</a:t>
            </a:r>
            <a:endParaRPr sz="1800"/>
          </a:p>
        </p:txBody>
      </p:sp>
      <p:pic>
        <p:nvPicPr>
          <p:cNvPr id="2" name="团圆饭 slide 3">
            <a:hlinkClick r:id="" action="ppaction://media"/>
            <a:extLst>
              <a:ext uri="{FF2B5EF4-FFF2-40B4-BE49-F238E27FC236}">
                <a16:creationId xmlns:a16="http://schemas.microsoft.com/office/drawing/2014/main" id="{55CF8E07-3491-6295-9B5B-C5A534EEF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526290" y="274847"/>
            <a:ext cx="6891600" cy="19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       我知道妈妈是因为姐姐的事心里在闹别扭。去年年初，姐姐</a:t>
            </a:r>
            <a:r>
              <a:rPr lang="en" sz="2200" dirty="0">
                <a:solidFill>
                  <a:srgbClr val="FF0000"/>
                </a:solidFill>
              </a:rPr>
              <a:t>结婚</a:t>
            </a:r>
            <a:r>
              <a:rPr lang="en" sz="2200" dirty="0">
                <a:solidFill>
                  <a:schemeClr val="dk1"/>
                </a:solidFill>
              </a:rPr>
              <a:t>，</a:t>
            </a:r>
            <a:r>
              <a:rPr lang="en" sz="2200" dirty="0">
                <a:solidFill>
                  <a:srgbClr val="FF0000"/>
                </a:solidFill>
              </a:rPr>
              <a:t>嫁</a:t>
            </a:r>
            <a:r>
              <a:rPr lang="en" sz="2200" dirty="0">
                <a:solidFill>
                  <a:schemeClr val="dk1"/>
                </a:solidFill>
              </a:rPr>
              <a:t>到英国去了。上个月</a:t>
            </a:r>
            <a:r>
              <a:rPr lang="en" sz="2200" dirty="0">
                <a:solidFill>
                  <a:srgbClr val="FF0000"/>
                </a:solidFill>
              </a:rPr>
              <a:t>视讯</a:t>
            </a:r>
            <a:r>
              <a:rPr lang="en" sz="2200" dirty="0">
                <a:solidFill>
                  <a:schemeClr val="dk1"/>
                </a:solidFill>
              </a:rPr>
              <a:t>时她告诉我们一件事，话说得吞吞吐吐的： “爸、妈，对不起……看来今年……没办法跟你们一起吃团圆饭了。”</a:t>
            </a:r>
            <a:endParaRPr sz="2200" dirty="0">
              <a:solidFill>
                <a:schemeClr val="dk1"/>
              </a:solidFill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526290" y="3926935"/>
            <a:ext cx="8373870" cy="1015632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结婚</a:t>
            </a:r>
            <a:r>
              <a:rPr lang="en" sz="1800">
                <a:solidFill>
                  <a:schemeClr val="dk1"/>
                </a:solidFill>
              </a:rPr>
              <a:t>：get married 男女通过合法手续结为夫妻。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嫁</a:t>
            </a:r>
            <a:r>
              <a:rPr lang="en" sz="1800">
                <a:solidFill>
                  <a:schemeClr val="dk1"/>
                </a:solidFill>
              </a:rPr>
              <a:t>：marry 女子结婚。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视讯</a:t>
            </a:r>
            <a:r>
              <a:rPr lang="en" sz="1800">
                <a:solidFill>
                  <a:schemeClr val="dk1"/>
                </a:solidFill>
              </a:rPr>
              <a:t>：video communication 影像、画面、声音所转化成的电波讯息。也说视像。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" name="Google Shape;87;p18">
            <a:extLst>
              <a:ext uri="{FF2B5EF4-FFF2-40B4-BE49-F238E27FC236}">
                <a16:creationId xmlns:a16="http://schemas.microsoft.com/office/drawing/2014/main" id="{DAC2FA7D-0853-6068-6138-DCE98159732F}"/>
              </a:ext>
            </a:extLst>
          </p:cNvPr>
          <p:cNvSpPr txBox="1">
            <a:spLocks/>
          </p:cNvSpPr>
          <p:nvPr/>
        </p:nvSpPr>
        <p:spPr>
          <a:xfrm>
            <a:off x="97110" y="2031355"/>
            <a:ext cx="8520600" cy="175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zh-CN" altLang="en-US" sz="2200" dirty="0">
                <a:solidFill>
                  <a:schemeClr val="dk1"/>
                </a:solidFill>
              </a:rPr>
              <a:t>	“嗯。”</a:t>
            </a:r>
          </a:p>
          <a:p>
            <a:pPr marL="0" indent="0">
              <a:spcBef>
                <a:spcPts val="1200"/>
              </a:spcBef>
              <a:buFont typeface="Arial"/>
              <a:buNone/>
            </a:pPr>
            <a:r>
              <a:rPr lang="zh-CN" altLang="en-US" sz="2200" dirty="0">
                <a:solidFill>
                  <a:schemeClr val="dk1"/>
                </a:solidFill>
              </a:rPr>
              <a:t>	“这里</a:t>
            </a:r>
            <a:r>
              <a:rPr lang="en-US" altLang="zh-CN" sz="2200" dirty="0">
                <a:solidFill>
                  <a:schemeClr val="dk1"/>
                </a:solidFill>
              </a:rPr>
              <a:t>……</a:t>
            </a:r>
            <a:r>
              <a:rPr lang="zh-CN" altLang="en-US" sz="2200" dirty="0">
                <a:solidFill>
                  <a:schemeClr val="dk1"/>
                </a:solidFill>
              </a:rPr>
              <a:t>假期不好拿。我提前跟你们拜年！”</a:t>
            </a:r>
          </a:p>
          <a:p>
            <a:pPr marL="0" indent="0">
              <a:spcBef>
                <a:spcPts val="1200"/>
              </a:spcBef>
              <a:buFont typeface="Arial"/>
              <a:buNone/>
            </a:pPr>
            <a:r>
              <a:rPr lang="zh-CN" altLang="en-US" sz="2200" dirty="0">
                <a:solidFill>
                  <a:schemeClr val="dk1"/>
                </a:solidFill>
              </a:rPr>
              <a:t>	“好吧。”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zh-CN" altLang="en-US" sz="2200" dirty="0">
              <a:solidFill>
                <a:schemeClr val="dk1"/>
              </a:solidFill>
            </a:endParaRPr>
          </a:p>
        </p:txBody>
      </p:sp>
      <p:pic>
        <p:nvPicPr>
          <p:cNvPr id="3" name="团圆饭 slide 4">
            <a:hlinkClick r:id="" action="ppaction://media"/>
            <a:extLst>
              <a:ext uri="{FF2B5EF4-FFF2-40B4-BE49-F238E27FC236}">
                <a16:creationId xmlns:a16="http://schemas.microsoft.com/office/drawing/2014/main" id="{A147E103-EC9F-7575-0D96-8A023CA4B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;p19">
            <a:extLst>
              <a:ext uri="{FF2B5EF4-FFF2-40B4-BE49-F238E27FC236}">
                <a16:creationId xmlns:a16="http://schemas.microsoft.com/office/drawing/2014/main" id="{27CECFA7-EFFE-2FFC-70FF-C23FFA0A1607}"/>
              </a:ext>
            </a:extLst>
          </p:cNvPr>
          <p:cNvSpPr txBox="1">
            <a:spLocks/>
          </p:cNvSpPr>
          <p:nvPr/>
        </p:nvSpPr>
        <p:spPr>
          <a:xfrm>
            <a:off x="732879" y="338052"/>
            <a:ext cx="7220400" cy="241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zh-CN" altLang="en-US" sz="2200" dirty="0">
                <a:solidFill>
                  <a:schemeClr val="dk1"/>
                </a:solidFill>
              </a:rPr>
              <a:t>       一个 “嗯”，一个 “好吧”，其实也只能这样了。妈妈一定在想，女儿可能以后都不能回来过年了。</a:t>
            </a:r>
            <a:r>
              <a:rPr lang="zh-CN" altLang="en-US" sz="2200" dirty="0">
                <a:solidFill>
                  <a:srgbClr val="FF0000"/>
                </a:solidFill>
              </a:rPr>
              <a:t>沉默寡言</a:t>
            </a:r>
            <a:r>
              <a:rPr lang="zh-CN" altLang="en-US" sz="2200" dirty="0">
                <a:solidFill>
                  <a:schemeClr val="dk1"/>
                </a:solidFill>
              </a:rPr>
              <a:t>的爸爸还是那</a:t>
            </a:r>
            <a:r>
              <a:rPr lang="zh-CN" altLang="en-US" sz="2200" dirty="0">
                <a:solidFill>
                  <a:srgbClr val="FF0000"/>
                </a:solidFill>
              </a:rPr>
              <a:t>副酷</a:t>
            </a:r>
            <a:r>
              <a:rPr lang="zh-CN" altLang="en-US" sz="2200" dirty="0">
                <a:solidFill>
                  <a:schemeClr val="dk1"/>
                </a:solidFill>
              </a:rPr>
              <a:t>酷的表情。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r>
              <a:rPr lang="zh-CN" altLang="en-US" sz="2200" dirty="0">
                <a:solidFill>
                  <a:schemeClr val="dk1"/>
                </a:solidFill>
              </a:rPr>
              <a:t>	“我们会给你们一个大大的电子红包！” 姐姐和姐夫的</a:t>
            </a:r>
            <a:r>
              <a:rPr lang="zh-CN" altLang="en-US" sz="2200" dirty="0">
                <a:solidFill>
                  <a:srgbClr val="FF0000"/>
                </a:solidFill>
              </a:rPr>
              <a:t>承诺</a:t>
            </a:r>
            <a:r>
              <a:rPr lang="zh-CN" altLang="en-US" sz="2200" dirty="0">
                <a:solidFill>
                  <a:schemeClr val="dk1"/>
                </a:solidFill>
              </a:rPr>
              <a:t>中带着几分歉意。</a:t>
            </a:r>
          </a:p>
        </p:txBody>
      </p:sp>
      <p:sp>
        <p:nvSpPr>
          <p:cNvPr id="3" name="Google Shape;93;p19">
            <a:extLst>
              <a:ext uri="{FF2B5EF4-FFF2-40B4-BE49-F238E27FC236}">
                <a16:creationId xmlns:a16="http://schemas.microsoft.com/office/drawing/2014/main" id="{31D8BC6A-EB61-4826-79BE-06D4D9B580C3}"/>
              </a:ext>
            </a:extLst>
          </p:cNvPr>
          <p:cNvSpPr txBox="1"/>
          <p:nvPr/>
        </p:nvSpPr>
        <p:spPr>
          <a:xfrm>
            <a:off x="804429" y="3194204"/>
            <a:ext cx="7077300" cy="1293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沉默寡言</a:t>
            </a:r>
            <a:r>
              <a:rPr lang="en" sz="1800" dirty="0"/>
              <a:t>：silent; have little to say 不声不响；很少说话。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副</a:t>
            </a:r>
            <a:r>
              <a:rPr lang="en" sz="1800" dirty="0"/>
              <a:t>：a measure word 量词，用于面部表情、人的样子。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酷</a:t>
            </a:r>
            <a:r>
              <a:rPr lang="en" sz="1800" dirty="0"/>
              <a:t>：cool 洒脱，有个性；特别时尚。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承诺</a:t>
            </a:r>
            <a:r>
              <a:rPr lang="en" sz="1800" dirty="0"/>
              <a:t>：promise 答应照办。</a:t>
            </a:r>
            <a:endParaRPr sz="1800" dirty="0"/>
          </a:p>
        </p:txBody>
      </p:sp>
      <p:pic>
        <p:nvPicPr>
          <p:cNvPr id="6" name="团圆饭 slide 5">
            <a:hlinkClick r:id="" action="ppaction://media"/>
            <a:extLst>
              <a:ext uri="{FF2B5EF4-FFF2-40B4-BE49-F238E27FC236}">
                <a16:creationId xmlns:a16="http://schemas.microsoft.com/office/drawing/2014/main" id="{731C3EA5-5270-1CAA-0B9F-4F04340BC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392999" y="239988"/>
            <a:ext cx="732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       这是姐姐第一次不和爸妈一起过新年。除了姐姐，正在当兵的哥哥因为出国受训，也不能回来吃团圆饭。少了他们两个，团圆饭也会冷清不少。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       几年前，我们家的团圆饭已经改为吃火锅。因为妈妈觉得，一家人</a:t>
            </a:r>
            <a:r>
              <a:rPr lang="en" sz="2200" dirty="0">
                <a:solidFill>
                  <a:srgbClr val="FF0000"/>
                </a:solidFill>
              </a:rPr>
              <a:t>围炉</a:t>
            </a:r>
            <a:r>
              <a:rPr lang="en" sz="2200" dirty="0">
                <a:solidFill>
                  <a:schemeClr val="dk1"/>
                </a:solidFill>
              </a:rPr>
              <a:t>很热闹，而且吃不完的食物也不会浪费。每年，妈妈除了准备火锅料，还会煮几道菜，有鱼，也有象征 “发财” 的发菜。</a:t>
            </a:r>
            <a:endParaRPr sz="2200" dirty="0">
              <a:solidFill>
                <a:schemeClr val="dk1"/>
              </a:solidFill>
            </a:endParaRPr>
          </a:p>
        </p:txBody>
      </p:sp>
      <p:sp>
        <p:nvSpPr>
          <p:cNvPr id="99" name="Google Shape;99;p20"/>
          <p:cNvSpPr txBox="1"/>
          <p:nvPr/>
        </p:nvSpPr>
        <p:spPr>
          <a:xfrm>
            <a:off x="299050" y="4006125"/>
            <a:ext cx="5906100" cy="7389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围炉</a:t>
            </a:r>
            <a:r>
              <a:rPr lang="en" sz="1800"/>
              <a:t>：steamboat for reunion dinner 除夕时一家人围坐在火锅旁吃年夜饭。</a:t>
            </a:r>
            <a:endParaRPr sz="1800"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9900" y="3293101"/>
            <a:ext cx="2589199" cy="17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团圆饭  slide 6">
            <a:hlinkClick r:id="" action="ppaction://media"/>
            <a:extLst>
              <a:ext uri="{FF2B5EF4-FFF2-40B4-BE49-F238E27FC236}">
                <a16:creationId xmlns:a16="http://schemas.microsoft.com/office/drawing/2014/main" id="{418ED991-81BE-D572-325E-144072D42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561081" y="215908"/>
            <a:ext cx="6588300" cy="19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       火锅的热气</a:t>
            </a:r>
            <a:r>
              <a:rPr lang="en" sz="2200" dirty="0">
                <a:solidFill>
                  <a:srgbClr val="FF0000"/>
                </a:solidFill>
              </a:rPr>
              <a:t>蒸腾</a:t>
            </a:r>
            <a:r>
              <a:rPr lang="en" sz="2200" dirty="0">
                <a:solidFill>
                  <a:schemeClr val="dk1"/>
                </a:solidFill>
              </a:rPr>
              <a:t>起来，我们的团圆饭开始了。我一边帮爸妈夹菜，一边不停地讲着学校里的种种新闻旧事，希望我的</a:t>
            </a:r>
            <a:r>
              <a:rPr lang="en" sz="2200" dirty="0">
                <a:solidFill>
                  <a:srgbClr val="FF0000"/>
                </a:solidFill>
              </a:rPr>
              <a:t>叽叽喳喳</a:t>
            </a:r>
            <a:r>
              <a:rPr lang="en" sz="2200" dirty="0">
                <a:solidFill>
                  <a:schemeClr val="dk1"/>
                </a:solidFill>
              </a:rPr>
              <a:t>能够冲淡哥哥姐姐的缺席带来的冷清。</a:t>
            </a:r>
            <a:endParaRPr sz="2200" dirty="0">
              <a:solidFill>
                <a:schemeClr val="dk1"/>
              </a:solidFill>
            </a:endParaRPr>
          </a:p>
        </p:txBody>
      </p:sp>
      <p:sp>
        <p:nvSpPr>
          <p:cNvPr id="106" name="Google Shape;106;p21"/>
          <p:cNvSpPr txBox="1"/>
          <p:nvPr/>
        </p:nvSpPr>
        <p:spPr>
          <a:xfrm>
            <a:off x="710710" y="2983893"/>
            <a:ext cx="6731951" cy="738633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蒸腾</a:t>
            </a:r>
            <a:r>
              <a:rPr lang="en" sz="1800">
                <a:solidFill>
                  <a:schemeClr val="dk1"/>
                </a:solidFill>
              </a:rPr>
              <a:t>：steaming （气体）上升。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叽叽喳喳</a:t>
            </a:r>
            <a:r>
              <a:rPr lang="en" sz="1800">
                <a:solidFill>
                  <a:schemeClr val="dk1"/>
                </a:solidFill>
              </a:rPr>
              <a:t>：chirp; chatter 杂乱细碎的声音。也写作 “唧唧喳喳”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" name="团圆饭  slide 7">
            <a:hlinkClick r:id="" action="ppaction://media"/>
            <a:extLst>
              <a:ext uri="{FF2B5EF4-FFF2-40B4-BE49-F238E27FC236}">
                <a16:creationId xmlns:a16="http://schemas.microsoft.com/office/drawing/2014/main" id="{D38F5799-A6A5-364D-BBE2-C5A5263D3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492875" y="294801"/>
            <a:ext cx="6651600" cy="2343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       突然，一阵</a:t>
            </a:r>
            <a:r>
              <a:rPr lang="en" sz="2200" dirty="0">
                <a:solidFill>
                  <a:srgbClr val="FF0000"/>
                </a:solidFill>
              </a:rPr>
              <a:t>悦耳</a:t>
            </a:r>
            <a:r>
              <a:rPr lang="en" sz="2200" dirty="0">
                <a:solidFill>
                  <a:schemeClr val="dk1"/>
                </a:solidFill>
              </a:rPr>
              <a:t>的门铃声响起。大家的目光齐齐投向门口，家里的贵宾狗小瘦开心地叫了起来，摇着尾巴，冲向大门。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 dirty="0">
                <a:solidFill>
                  <a:schemeClr val="dk1"/>
                </a:solidFill>
              </a:rPr>
              <a:t>       火锅还在滚着，似乎在期待着全家的大团圆。</a:t>
            </a:r>
            <a:endParaRPr sz="2200" dirty="0">
              <a:solidFill>
                <a:schemeClr val="dk1"/>
              </a:solidFill>
            </a:endParaRPr>
          </a:p>
        </p:txBody>
      </p:sp>
      <p:sp>
        <p:nvSpPr>
          <p:cNvPr id="112" name="Google Shape;112;p22"/>
          <p:cNvSpPr txBox="1"/>
          <p:nvPr/>
        </p:nvSpPr>
        <p:spPr>
          <a:xfrm>
            <a:off x="553835" y="3476959"/>
            <a:ext cx="5800800" cy="4617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悦耳</a:t>
            </a:r>
            <a:r>
              <a:rPr lang="en" sz="1800">
                <a:solidFill>
                  <a:schemeClr val="dk1"/>
                </a:solidFill>
              </a:rPr>
              <a:t>：pleasing to the ear; sweet-sounding 好听；动听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9125" y="2035400"/>
            <a:ext cx="1875899" cy="281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团圆饭 slide 8">
            <a:hlinkClick r:id="" action="ppaction://media"/>
            <a:extLst>
              <a:ext uri="{FF2B5EF4-FFF2-40B4-BE49-F238E27FC236}">
                <a16:creationId xmlns:a16="http://schemas.microsoft.com/office/drawing/2014/main" id="{ABBC1DD8-9CEC-FE05-B86F-9AF1C5215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44A57FBD-65C2-E6C8-306E-D43CD11B3D7F}"/>
              </a:ext>
            </a:extLst>
          </p:cNvPr>
          <p:cNvSpPr txBox="1">
            <a:spLocks/>
          </p:cNvSpPr>
          <p:nvPr/>
        </p:nvSpPr>
        <p:spPr>
          <a:xfrm>
            <a:off x="2780777" y="117194"/>
            <a:ext cx="3945699" cy="49370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CN" altLang="en-US" sz="3669" dirty="0">
                <a:solidFill>
                  <a:schemeClr val="tx1"/>
                </a:solidFill>
              </a:rPr>
              <a:t>生词朗读</a:t>
            </a:r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r>
              <a:rPr lang="zh-CN" altLang="en-US" sz="3669" dirty="0">
                <a:solidFill>
                  <a:schemeClr val="tx1"/>
                </a:solidFill>
              </a:rPr>
              <a:t>贼      鱼尾纹     装饰</a:t>
            </a:r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r>
              <a:rPr lang="zh-CN" altLang="en-US" sz="3669" dirty="0">
                <a:solidFill>
                  <a:schemeClr val="tx1"/>
                </a:solidFill>
              </a:rPr>
              <a:t>圣诞      格格不入</a:t>
            </a:r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r>
              <a:rPr lang="zh-CN" altLang="en-US" sz="3669" dirty="0">
                <a:solidFill>
                  <a:schemeClr val="tx1"/>
                </a:solidFill>
              </a:rPr>
              <a:t>结婚        嫁       视讯</a:t>
            </a:r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r>
              <a:rPr lang="zh-CN" altLang="en-US" sz="3669" dirty="0">
                <a:solidFill>
                  <a:schemeClr val="tx1"/>
                </a:solidFill>
              </a:rPr>
              <a:t>沉默寡言       副       酷</a:t>
            </a:r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r>
              <a:rPr lang="zh-CN" altLang="en-US" sz="3669" dirty="0">
                <a:solidFill>
                  <a:schemeClr val="tx1"/>
                </a:solidFill>
              </a:rPr>
              <a:t>承诺        围炉        悦耳</a:t>
            </a:r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r>
              <a:rPr lang="zh-CN" altLang="en-US" sz="3669" dirty="0">
                <a:solidFill>
                  <a:schemeClr val="tx1"/>
                </a:solidFill>
              </a:rPr>
              <a:t>  </a:t>
            </a:r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endParaRPr lang="en-SG" altLang="zh-CN" sz="3669" dirty="0">
              <a:solidFill>
                <a:schemeClr val="tx1"/>
              </a:solidFill>
            </a:endParaRP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生词朗读   团圆饭">
            <a:hlinkClick r:id="" action="ppaction://media"/>
            <a:extLst>
              <a:ext uri="{FF2B5EF4-FFF2-40B4-BE49-F238E27FC236}">
                <a16:creationId xmlns:a16="http://schemas.microsoft.com/office/drawing/2014/main" id="{40BB22C0-2166-5BCA-E429-91C551A6E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475</Words>
  <Application>Microsoft Office PowerPoint</Application>
  <PresentationFormat>On-screen Show (16:9)</PresentationFormat>
  <Paragraphs>50</Paragraphs>
  <Slides>10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Roboto</vt:lpstr>
      <vt:lpstr>Simple Light</vt:lpstr>
      <vt:lpstr>团圆饭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团圆饭</dc:title>
  <dc:creator>celine tan</dc:creator>
  <cp:lastModifiedBy>celine tan</cp:lastModifiedBy>
  <cp:revision>8</cp:revision>
  <dcterms:modified xsi:type="dcterms:W3CDTF">2023-01-27T10:44:07Z</dcterms:modified>
</cp:coreProperties>
</file>