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127C8-BC40-4581-AD0B-41372D230EB5}">
  <a:tblStyle styleId="{05C127C8-BC40-4581-AD0B-41372D230E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6" y="2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486644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4866444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4866444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4866444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4866444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4866444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4866444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48664448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4866444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48664448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51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ass-classroom-teacher-burma-145957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@sgsecschchinesetext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chemeClr val="bg1"/>
                </a:solidFill>
              </a:rPr>
              <a:t>我的新同学</a:t>
            </a:r>
            <a:endParaRPr sz="3900"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3031" y="112170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100" dirty="0">
                <a:solidFill>
                  <a:schemeClr val="bg1"/>
                </a:solidFill>
              </a:rPr>
              <a:t>中一快捷</a:t>
            </a:r>
            <a:r>
              <a:rPr lang="en" sz="3100" dirty="0">
                <a:solidFill>
                  <a:schemeClr val="bg1"/>
                </a:solidFill>
              </a:rPr>
              <a:t>单元一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2" name="title中一快捷单元一我的新同学">
            <a:hlinkClick r:id="" action="ppaction://media"/>
            <a:extLst>
              <a:ext uri="{FF2B5EF4-FFF2-40B4-BE49-F238E27FC236}">
                <a16:creationId xmlns:a16="http://schemas.microsoft.com/office/drawing/2014/main" id="{9E3DF06D-5F2B-4F54-3017-A8731CBA1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6127" y="338175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0900" cy="3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  <a:highlight>
                  <a:srgbClr val="FFFF00"/>
                </a:highlight>
              </a:rPr>
              <a:t>淘气</a:t>
            </a:r>
            <a:r>
              <a:rPr lang="en" sz="2200" dirty="0">
                <a:highlight>
                  <a:srgbClr val="FFFF00"/>
                </a:highlight>
              </a:rPr>
              <a:t>包</a:t>
            </a:r>
            <a:r>
              <a:rPr lang="en" sz="2200" dirty="0"/>
              <a:t>		贪玩、好动，经常</a:t>
            </a:r>
            <a:r>
              <a:rPr lang="en" sz="2200" dirty="0">
                <a:solidFill>
                  <a:srgbClr val="FF0000"/>
                </a:solidFill>
              </a:rPr>
              <a:t>惹 </a:t>
            </a:r>
            <a:r>
              <a:rPr lang="en" sz="2200" dirty="0"/>
              <a:t>“麻烦”，他的故事几天几夜都说不完。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>
                <a:highlight>
                  <a:srgbClr val="FFFF00"/>
                </a:highlight>
              </a:rPr>
              <a:t>讲义气		</a:t>
            </a:r>
            <a:r>
              <a:rPr lang="en" sz="2200" dirty="0"/>
              <a:t>为朋友可以</a:t>
            </a:r>
            <a:r>
              <a:rPr lang="en" sz="2200" dirty="0">
                <a:solidFill>
                  <a:srgbClr val="FF0000"/>
                </a:solidFill>
              </a:rPr>
              <a:t>两肋插刀</a:t>
            </a:r>
            <a:r>
              <a:rPr lang="en" sz="2200" dirty="0"/>
              <a:t>。                  看到有同学被人嘲笑，他会挺身而出。           他认为朋友之间要 “有福同享，有难同当”。                                          </a:t>
            </a:r>
            <a:endParaRPr sz="22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2550" y="1244675"/>
            <a:ext cx="2454251" cy="31794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111375" y="767675"/>
            <a:ext cx="213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马小跳</a:t>
            </a:r>
            <a:endParaRPr sz="2000"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3673925"/>
            <a:ext cx="446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淘气</a:t>
            </a:r>
            <a:r>
              <a:rPr lang="en" sz="1700">
                <a:solidFill>
                  <a:schemeClr val="dk2"/>
                </a:solidFill>
              </a:rPr>
              <a:t>：naughty 顽皮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惹</a:t>
            </a:r>
            <a:r>
              <a:rPr lang="en" sz="1700">
                <a:solidFill>
                  <a:schemeClr val="dk2"/>
                </a:solidFill>
              </a:rPr>
              <a:t>：cause 引起（不好的事情）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两肋插刀</a:t>
            </a:r>
            <a:r>
              <a:rPr lang="en" sz="1700">
                <a:solidFill>
                  <a:schemeClr val="dk2"/>
                </a:solidFill>
              </a:rPr>
              <a:t>：willing to do anything for friends 为朋友甘于冒险，甚至牺牲。形容讲义气。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" name="马小跳">
            <a:hlinkClick r:id="" action="ppaction://media"/>
            <a:extLst>
              <a:ext uri="{FF2B5EF4-FFF2-40B4-BE49-F238E27FC236}">
                <a16:creationId xmlns:a16="http://schemas.microsoft.com/office/drawing/2014/main" id="{E0FF3191-358F-6800-6D12-0CB61348F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2150" y="43742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650" y="1204300"/>
            <a:ext cx="3021948" cy="30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493050" y="1062150"/>
            <a:ext cx="5132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2"/>
                </a:solidFill>
                <a:highlight>
                  <a:srgbClr val="FFFF00"/>
                </a:highlight>
              </a:rPr>
              <a:t>IT达人	</a:t>
            </a:r>
            <a:r>
              <a:rPr lang="en" sz="2100" dirty="0">
                <a:solidFill>
                  <a:schemeClr val="dk2"/>
                </a:solidFill>
              </a:rPr>
              <a:t>只要和科技有关的问题，他都能手到 “病” 除。</a:t>
            </a: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2"/>
                </a:solidFill>
                <a:highlight>
                  <a:srgbClr val="FFFF00"/>
                </a:highlight>
              </a:rPr>
              <a:t>乐于助人  </a:t>
            </a:r>
            <a:r>
              <a:rPr lang="en" sz="2100" dirty="0">
                <a:solidFill>
                  <a:schemeClr val="dk2"/>
                </a:solidFill>
              </a:rPr>
              <a:t>有事找他帮忙，一定来者不拒。</a:t>
            </a:r>
            <a:r>
              <a:rPr lang="en" sz="2100" dirty="0">
                <a:solidFill>
                  <a:srgbClr val="FF0000"/>
                </a:solidFill>
              </a:rPr>
              <a:t>口头禅</a:t>
            </a:r>
            <a:r>
              <a:rPr lang="en" sz="2100" dirty="0">
                <a:solidFill>
                  <a:schemeClr val="dk2"/>
                </a:solidFill>
              </a:rPr>
              <a:t>是 “</a:t>
            </a:r>
            <a:r>
              <a:rPr lang="en" sz="2100" dirty="0">
                <a:solidFill>
                  <a:srgbClr val="FF0000"/>
                </a:solidFill>
              </a:rPr>
              <a:t>小事一桩</a:t>
            </a:r>
            <a:r>
              <a:rPr lang="en" sz="2100" dirty="0">
                <a:solidFill>
                  <a:schemeClr val="dk2"/>
                </a:solidFill>
              </a:rPr>
              <a:t>” “助人为快乐之本”。</a:t>
            </a: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2"/>
                </a:solidFill>
                <a:highlight>
                  <a:srgbClr val="FFFF00"/>
                </a:highlight>
              </a:rPr>
              <a:t>人气王</a:t>
            </a:r>
            <a:r>
              <a:rPr lang="en" sz="2100" dirty="0">
                <a:solidFill>
                  <a:schemeClr val="dk2"/>
                </a:solidFill>
              </a:rPr>
              <a:t>	</a:t>
            </a:r>
            <a:r>
              <a:rPr lang="en" sz="2100" dirty="0">
                <a:solidFill>
                  <a:srgbClr val="FF0000"/>
                </a:solidFill>
              </a:rPr>
              <a:t>人缘</a:t>
            </a:r>
            <a:r>
              <a:rPr lang="en" sz="2100" dirty="0">
                <a:solidFill>
                  <a:schemeClr val="dk2"/>
                </a:solidFill>
              </a:rPr>
              <a:t>特别好，高票当选班长。</a:t>
            </a:r>
            <a:endParaRPr sz="2100" dirty="0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55650" y="659875"/>
            <a:ext cx="234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赵</a:t>
            </a:r>
            <a:r>
              <a:rPr lang="en" sz="2000" dirty="0"/>
              <a:t>世亮</a:t>
            </a:r>
            <a:endParaRPr sz="2000" dirty="0"/>
          </a:p>
        </p:txBody>
      </p:sp>
      <p:sp>
        <p:nvSpPr>
          <p:cNvPr id="72" name="Google Shape;72;p15"/>
          <p:cNvSpPr txBox="1"/>
          <p:nvPr/>
        </p:nvSpPr>
        <p:spPr>
          <a:xfrm>
            <a:off x="3493050" y="3912000"/>
            <a:ext cx="5132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赵</a:t>
            </a:r>
            <a:r>
              <a:rPr lang="en" sz="1700">
                <a:solidFill>
                  <a:schemeClr val="dk2"/>
                </a:solidFill>
              </a:rPr>
              <a:t>：a surname 姓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口头禅</a:t>
            </a:r>
            <a:r>
              <a:rPr lang="en" sz="1700">
                <a:solidFill>
                  <a:schemeClr val="dk2"/>
                </a:solidFill>
              </a:rPr>
              <a:t>：pet phrase 经常挂在嘴边的口头语。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小事一桩</a:t>
            </a:r>
            <a:r>
              <a:rPr lang="en" sz="1700">
                <a:solidFill>
                  <a:schemeClr val="dk2"/>
                </a:solidFill>
              </a:rPr>
              <a:t>：not a big deal 形容事情非常容易处理。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人缘</a:t>
            </a:r>
            <a:r>
              <a:rPr lang="en" sz="1700">
                <a:solidFill>
                  <a:schemeClr val="dk2"/>
                </a:solidFill>
              </a:rPr>
              <a:t>：relations with people 跟人相处的关系。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" name="赵世亮">
            <a:hlinkClick r:id="" action="ppaction://media"/>
            <a:extLst>
              <a:ext uri="{FF2B5EF4-FFF2-40B4-BE49-F238E27FC236}">
                <a16:creationId xmlns:a16="http://schemas.microsoft.com/office/drawing/2014/main" id="{8521A99C-52DF-E8CF-70BC-34EC49AE7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9427" y="29103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79550" y="853200"/>
            <a:ext cx="5699700" cy="3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highlight>
                  <a:srgbClr val="FFFF00"/>
                </a:highlight>
              </a:rPr>
              <a:t>运动健将</a:t>
            </a:r>
            <a:r>
              <a:rPr lang="en" sz="2100" dirty="0"/>
              <a:t>	身材高大，一头短发，浓眉大眼，脸上有几颗青春痘。乒乓球打得很好，得过好多奖牌。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dirty="0">
                <a:highlight>
                  <a:srgbClr val="FFFF00"/>
                </a:highlight>
              </a:rPr>
              <a:t>性格</a:t>
            </a:r>
            <a:r>
              <a:rPr lang="en" sz="2100" dirty="0">
                <a:solidFill>
                  <a:srgbClr val="FF0000"/>
                </a:solidFill>
                <a:highlight>
                  <a:srgbClr val="FFFF00"/>
                </a:highlight>
              </a:rPr>
              <a:t>直率</a:t>
            </a:r>
            <a:r>
              <a:rPr lang="en" sz="2100" dirty="0"/>
              <a:t>	有话直说，不怕得罪人。                 我特别佩服她。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dirty="0">
                <a:highlight>
                  <a:srgbClr val="FFFF00"/>
                </a:highlight>
              </a:rPr>
              <a:t>姓名独特</a:t>
            </a:r>
            <a:r>
              <a:rPr lang="en" sz="2100" dirty="0"/>
              <a:t>	她的姓很特别，是两个字的。名字也很特别，刚开始叫她 “甜甜”，我还有些</a:t>
            </a:r>
            <a:r>
              <a:rPr lang="en" sz="2100" dirty="0">
                <a:solidFill>
                  <a:srgbClr val="FF0000"/>
                </a:solidFill>
              </a:rPr>
              <a:t>别扭</a:t>
            </a:r>
            <a:r>
              <a:rPr lang="en" sz="2100" dirty="0"/>
              <a:t>呢。</a:t>
            </a:r>
            <a:endParaRPr sz="2100"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6400" y="1152475"/>
            <a:ext cx="2568551" cy="36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330450" y="690775"/>
            <a:ext cx="246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欧阳甜甜</a:t>
            </a:r>
            <a:endParaRPr sz="2000"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379550" y="4173900"/>
            <a:ext cx="5233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直率</a:t>
            </a:r>
            <a:r>
              <a:rPr lang="en" sz="1700">
                <a:solidFill>
                  <a:schemeClr val="dk2"/>
                </a:solidFill>
              </a:rPr>
              <a:t>：frank; straight forward 说话、做事直来直去，不转弯抹角。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别扭</a:t>
            </a:r>
            <a:r>
              <a:rPr lang="en" sz="1700">
                <a:solidFill>
                  <a:schemeClr val="dk2"/>
                </a:solidFill>
              </a:rPr>
              <a:t>：awkward 不自然；难为情。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" name="欧阳甜甜">
            <a:hlinkClick r:id="" action="ppaction://media"/>
            <a:extLst>
              <a:ext uri="{FF2B5EF4-FFF2-40B4-BE49-F238E27FC236}">
                <a16:creationId xmlns:a16="http://schemas.microsoft.com/office/drawing/2014/main" id="{4DE768B8-CC71-BDFC-1D7F-A88C8F73F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88403" y="169391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2554800" y="1152475"/>
            <a:ext cx="6277500" cy="3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highlight>
                  <a:srgbClr val="FFFF00"/>
                </a:highlight>
              </a:rPr>
              <a:t>性格内向</a:t>
            </a:r>
            <a:r>
              <a:rPr lang="en" sz="2100" dirty="0"/>
              <a:t>	留着长发，戴着宽边眼镜。                 不爱讲话，从不跟人</a:t>
            </a:r>
            <a:r>
              <a:rPr lang="en" sz="2100" dirty="0">
                <a:solidFill>
                  <a:srgbClr val="FF0000"/>
                </a:solidFill>
              </a:rPr>
              <a:t>争辩</a:t>
            </a:r>
            <a:r>
              <a:rPr lang="en" sz="2100" dirty="0"/>
              <a:t>。</a:t>
            </a:r>
            <a:r>
              <a:rPr lang="en" sz="2100" dirty="0">
                <a:solidFill>
                  <a:srgbClr val="FF0000"/>
                </a:solidFill>
              </a:rPr>
              <a:t>即使</a:t>
            </a:r>
            <a:r>
              <a:rPr lang="en" sz="2100" dirty="0"/>
              <a:t>被欺负，被</a:t>
            </a:r>
            <a:r>
              <a:rPr lang="en" sz="2100" dirty="0">
                <a:solidFill>
                  <a:srgbClr val="FF0000"/>
                </a:solidFill>
              </a:rPr>
              <a:t>冤枉</a:t>
            </a:r>
            <a:r>
              <a:rPr lang="en" sz="2100" dirty="0"/>
              <a:t>，也只是一个人偷偷地流泪。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dirty="0">
                <a:highlight>
                  <a:srgbClr val="FFFF00"/>
                </a:highlight>
              </a:rPr>
              <a:t>阅读超人</a:t>
            </a:r>
            <a:r>
              <a:rPr lang="en" sz="2100" dirty="0"/>
              <a:t>	读过四大名著和</a:t>
            </a:r>
            <a:r>
              <a:rPr lang="en-US" altLang="zh-CN" sz="2100" dirty="0"/>
              <a:t>《</a:t>
            </a:r>
            <a:r>
              <a:rPr lang="en" sz="2100" dirty="0"/>
              <a:t>哈利. 波特</a:t>
            </a:r>
            <a:r>
              <a:rPr lang="en-US" altLang="zh-CN" sz="2100" dirty="0"/>
              <a:t>》</a:t>
            </a:r>
            <a:r>
              <a:rPr lang="en" sz="2100" dirty="0"/>
              <a:t>系列。老师</a:t>
            </a:r>
            <a:r>
              <a:rPr lang="en" sz="2100" dirty="0">
                <a:solidFill>
                  <a:srgbClr val="FF0000"/>
                </a:solidFill>
              </a:rPr>
              <a:t>推荐</a:t>
            </a:r>
            <a:r>
              <a:rPr lang="en" sz="2100" dirty="0"/>
              <a:t>我们读的书她大部分都读过了！</a:t>
            </a:r>
            <a:endParaRPr sz="2100" dirty="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675" y="1152475"/>
            <a:ext cx="20624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74775" y="587825"/>
            <a:ext cx="186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陈小双</a:t>
            </a:r>
            <a:endParaRPr sz="2000" dirty="0"/>
          </a:p>
        </p:txBody>
      </p:sp>
      <p:sp>
        <p:nvSpPr>
          <p:cNvPr id="88" name="Google Shape;88;p17"/>
          <p:cNvSpPr txBox="1"/>
          <p:nvPr/>
        </p:nvSpPr>
        <p:spPr>
          <a:xfrm>
            <a:off x="2554800" y="3470450"/>
            <a:ext cx="6093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争辩</a:t>
            </a:r>
            <a:r>
              <a:rPr lang="en" sz="1700">
                <a:solidFill>
                  <a:schemeClr val="dk2"/>
                </a:solidFill>
              </a:rPr>
              <a:t>：argue 争论；辩论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即使</a:t>
            </a:r>
            <a:r>
              <a:rPr lang="en" sz="1700">
                <a:solidFill>
                  <a:schemeClr val="dk2"/>
                </a:solidFill>
              </a:rPr>
              <a:t>：even if 表示让步的连接词。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冤枉</a:t>
            </a:r>
            <a:r>
              <a:rPr lang="en" sz="1700">
                <a:solidFill>
                  <a:schemeClr val="dk2"/>
                </a:solidFill>
              </a:rPr>
              <a:t>：treat somebody unjustly 给无罪者加上不应有的罪名。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推荐</a:t>
            </a:r>
            <a:r>
              <a:rPr lang="en" sz="1700">
                <a:solidFill>
                  <a:schemeClr val="dk2"/>
                </a:solidFill>
              </a:rPr>
              <a:t>：recommend 把好的人或事物向人或组织介绍，希望任用或接受。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" name="陈小双">
            <a:hlinkClick r:id="" action="ppaction://media"/>
            <a:extLst>
              <a:ext uri="{FF2B5EF4-FFF2-40B4-BE49-F238E27FC236}">
                <a16:creationId xmlns:a16="http://schemas.microsoft.com/office/drawing/2014/main" id="{D1CD037E-0F8A-34E6-BE2C-9D0FA9E71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4076" y="210891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35238249-2642-BEC5-CA82-DAA66CA3541F}"/>
              </a:ext>
            </a:extLst>
          </p:cNvPr>
          <p:cNvSpPr txBox="1">
            <a:spLocks/>
          </p:cNvSpPr>
          <p:nvPr/>
        </p:nvSpPr>
        <p:spPr>
          <a:xfrm>
            <a:off x="95570" y="440059"/>
            <a:ext cx="8520600" cy="399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生词朗读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淘气        惹        两肋插刀        赵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口头禅         小事一桩           人缘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直率       别扭       争辩       即使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zh-CN" altLang="en-US" sz="3100" dirty="0">
                <a:solidFill>
                  <a:schemeClr val="tx1"/>
                </a:solidFill>
              </a:rPr>
              <a:t>冤枉       推荐</a:t>
            </a: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en-SG" altLang="zh-CN" sz="310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生词朗读  我的新同学">
            <a:hlinkClick r:id="" action="ppaction://media"/>
            <a:extLst>
              <a:ext uri="{FF2B5EF4-FFF2-40B4-BE49-F238E27FC236}">
                <a16:creationId xmlns:a16="http://schemas.microsoft.com/office/drawing/2014/main" id="{4F9C1C48-00A0-BD86-F06F-1021AA342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7E479-5CF7-8CAA-417C-FF4E2316FCA4}"/>
              </a:ext>
            </a:extLst>
          </p:cNvPr>
          <p:cNvSpPr txBox="1"/>
          <p:nvPr/>
        </p:nvSpPr>
        <p:spPr>
          <a:xfrm>
            <a:off x="327499" y="170686"/>
            <a:ext cx="4572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  <a:t>Subscribe to:</a:t>
            </a:r>
          </a:p>
          <a:p>
            <a:endParaRPr lang="en-SG" dirty="0">
              <a:solidFill>
                <a:srgbClr val="606060"/>
              </a:solidFill>
              <a:latin typeface="Roboto" panose="02000000000000000000" pitchFamily="2" charset="0"/>
            </a:endParaRPr>
          </a:p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  <a:hlinkClick r:id="rId4"/>
              </a:rPr>
              <a:t>https://www.youtube.com/@sgsecschchinesetextbook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776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272</Words>
  <Application>Microsoft Office PowerPoint</Application>
  <PresentationFormat>On-screen Show (16:9)</PresentationFormat>
  <Paragraphs>40</Paragraphs>
  <Slides>7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</vt:lpstr>
      <vt:lpstr>Simple Light</vt:lpstr>
      <vt:lpstr>我的新同学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我的新同学</dc:title>
  <dc:creator>celine tan</dc:creator>
  <cp:lastModifiedBy>celine tan</cp:lastModifiedBy>
  <cp:revision>9</cp:revision>
  <dcterms:modified xsi:type="dcterms:W3CDTF">2023-01-27T09:57:12Z</dcterms:modified>
</cp:coreProperties>
</file>