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6" y="2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d7ce85c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d7ce85c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d7ce85c3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d7ce85c3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d7ce85c3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d7ce85c3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d7ce85c3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d7ce85c3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9d7ce85c3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9d7ce85c3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d7ce85c3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d7ce85c3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d7ce85c3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9d7ce85c3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9d7ce85c3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9d7ce85c3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sgsecschchinesetextbook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microsoft.com/office/2007/relationships/media" Target="../media/media9.mp3"/><Relationship Id="rId18" Type="http://schemas.openxmlformats.org/officeDocument/2006/relationships/audio" Target="../media/media11.mp3"/><Relationship Id="rId3" Type="http://schemas.microsoft.com/office/2007/relationships/media" Target="../media/media4.mp3"/><Relationship Id="rId21" Type="http://schemas.openxmlformats.org/officeDocument/2006/relationships/image" Target="../media/image3.jpg"/><Relationship Id="rId7" Type="http://schemas.microsoft.com/office/2007/relationships/media" Target="../media/media6.mp3"/><Relationship Id="rId12" Type="http://schemas.openxmlformats.org/officeDocument/2006/relationships/audio" Target="../media/media8.mp3"/><Relationship Id="rId17" Type="http://schemas.microsoft.com/office/2007/relationships/media" Target="../media/media11.mp3"/><Relationship Id="rId2" Type="http://schemas.openxmlformats.org/officeDocument/2006/relationships/audio" Target="../media/media3.mp3"/><Relationship Id="rId16" Type="http://schemas.openxmlformats.org/officeDocument/2006/relationships/audio" Target="../media/media10.mp3"/><Relationship Id="rId20" Type="http://schemas.openxmlformats.org/officeDocument/2006/relationships/notesSlide" Target="../notesSlides/notesSlide3.xml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microsoft.com/office/2007/relationships/media" Target="../media/media8.mp3"/><Relationship Id="rId5" Type="http://schemas.microsoft.com/office/2007/relationships/media" Target="../media/media5.mp3"/><Relationship Id="rId15" Type="http://schemas.microsoft.com/office/2007/relationships/media" Target="../media/media10.mp3"/><Relationship Id="rId10" Type="http://schemas.openxmlformats.org/officeDocument/2006/relationships/audio" Target="../media/media7.mp3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audio" Target="../media/media9.mp3"/><Relationship Id="rId2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16.mp3"/><Relationship Id="rId18" Type="http://schemas.openxmlformats.org/officeDocument/2006/relationships/audio" Target="../media/media18.mp3"/><Relationship Id="rId3" Type="http://schemas.microsoft.com/office/2007/relationships/media" Target="../media/media12.mp3"/><Relationship Id="rId21" Type="http://schemas.openxmlformats.org/officeDocument/2006/relationships/image" Target="../media/image4.jpg"/><Relationship Id="rId7" Type="http://schemas.microsoft.com/office/2007/relationships/media" Target="../media/media5.mp3"/><Relationship Id="rId12" Type="http://schemas.openxmlformats.org/officeDocument/2006/relationships/audio" Target="../media/media15.mp3"/><Relationship Id="rId17" Type="http://schemas.microsoft.com/office/2007/relationships/media" Target="../media/media18.mp3"/><Relationship Id="rId2" Type="http://schemas.openxmlformats.org/officeDocument/2006/relationships/audio" Target="../media/media3.mp3"/><Relationship Id="rId16" Type="http://schemas.openxmlformats.org/officeDocument/2006/relationships/audio" Target="../media/media17.mp3"/><Relationship Id="rId20" Type="http://schemas.openxmlformats.org/officeDocument/2006/relationships/notesSlide" Target="../notesSlides/notesSlide4.xml"/><Relationship Id="rId1" Type="http://schemas.microsoft.com/office/2007/relationships/media" Target="../media/media3.mp3"/><Relationship Id="rId6" Type="http://schemas.openxmlformats.org/officeDocument/2006/relationships/audio" Target="../media/media13.mp3"/><Relationship Id="rId11" Type="http://schemas.microsoft.com/office/2007/relationships/media" Target="../media/media15.mp3"/><Relationship Id="rId5" Type="http://schemas.microsoft.com/office/2007/relationships/media" Target="../media/media13.mp3"/><Relationship Id="rId15" Type="http://schemas.microsoft.com/office/2007/relationships/media" Target="../media/media17.mp3"/><Relationship Id="rId10" Type="http://schemas.openxmlformats.org/officeDocument/2006/relationships/audio" Target="../media/media14.mp3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12.mp3"/><Relationship Id="rId9" Type="http://schemas.microsoft.com/office/2007/relationships/media" Target="../media/media14.mp3"/><Relationship Id="rId14" Type="http://schemas.openxmlformats.org/officeDocument/2006/relationships/audio" Target="../media/media16.mp3"/><Relationship Id="rId2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p3"/><Relationship Id="rId13" Type="http://schemas.openxmlformats.org/officeDocument/2006/relationships/slideLayout" Target="../slideLayouts/slideLayout1.xml"/><Relationship Id="rId3" Type="http://schemas.microsoft.com/office/2007/relationships/media" Target="../media/media19.mp3"/><Relationship Id="rId7" Type="http://schemas.microsoft.com/office/2007/relationships/media" Target="../media/media20.mp3"/><Relationship Id="rId12" Type="http://schemas.openxmlformats.org/officeDocument/2006/relationships/audio" Target="../media/media22.mp3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8.mp3"/><Relationship Id="rId11" Type="http://schemas.microsoft.com/office/2007/relationships/media" Target="../media/media22.mp3"/><Relationship Id="rId5" Type="http://schemas.microsoft.com/office/2007/relationships/media" Target="../media/media8.mp3"/><Relationship Id="rId15" Type="http://schemas.openxmlformats.org/officeDocument/2006/relationships/image" Target="../media/image2.png"/><Relationship Id="rId10" Type="http://schemas.openxmlformats.org/officeDocument/2006/relationships/audio" Target="../media/media21.mp3"/><Relationship Id="rId4" Type="http://schemas.openxmlformats.org/officeDocument/2006/relationships/audio" Target="../media/media19.mp3"/><Relationship Id="rId9" Type="http://schemas.microsoft.com/office/2007/relationships/media" Target="../media/media21.mp3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p3"/><Relationship Id="rId3" Type="http://schemas.microsoft.com/office/2007/relationships/media" Target="../media/media8.mp3"/><Relationship Id="rId7" Type="http://schemas.microsoft.com/office/2007/relationships/media" Target="../media/media25.mp3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audio" Target="../media/media24.mp3"/><Relationship Id="rId11" Type="http://schemas.openxmlformats.org/officeDocument/2006/relationships/image" Target="../media/image2.png"/><Relationship Id="rId5" Type="http://schemas.microsoft.com/office/2007/relationships/media" Target="../media/media24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8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2.png"/><Relationship Id="rId3" Type="http://schemas.microsoft.com/office/2007/relationships/media" Target="../media/media26.mp3"/><Relationship Id="rId7" Type="http://schemas.microsoft.com/office/2007/relationships/media" Target="../media/media8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27.mp3"/><Relationship Id="rId11" Type="http://schemas.openxmlformats.org/officeDocument/2006/relationships/slideLayout" Target="../slideLayouts/slideLayout1.xml"/><Relationship Id="rId5" Type="http://schemas.microsoft.com/office/2007/relationships/media" Target="../media/media27.mp3"/><Relationship Id="rId10" Type="http://schemas.openxmlformats.org/officeDocument/2006/relationships/audio" Target="../media/media28.mp3"/><Relationship Id="rId4" Type="http://schemas.openxmlformats.org/officeDocument/2006/relationships/audio" Target="../media/media26.mp3"/><Relationship Id="rId9" Type="http://schemas.microsoft.com/office/2007/relationships/media" Target="../media/media28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slideLayout" Target="../slideLayouts/slideLayout1.xml"/><Relationship Id="rId3" Type="http://schemas.microsoft.com/office/2007/relationships/media" Target="../media/media29.mp3"/><Relationship Id="rId7" Type="http://schemas.microsoft.com/office/2007/relationships/media" Target="../media/media8.mp3"/><Relationship Id="rId12" Type="http://schemas.openxmlformats.org/officeDocument/2006/relationships/audio" Target="../media/media32.mp3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30.mp3"/><Relationship Id="rId11" Type="http://schemas.microsoft.com/office/2007/relationships/media" Target="../media/media32.mp3"/><Relationship Id="rId5" Type="http://schemas.microsoft.com/office/2007/relationships/media" Target="../media/media30.mp3"/><Relationship Id="rId15" Type="http://schemas.openxmlformats.org/officeDocument/2006/relationships/image" Target="../media/image2.png"/><Relationship Id="rId10" Type="http://schemas.openxmlformats.org/officeDocument/2006/relationships/audio" Target="../media/media31.mp3"/><Relationship Id="rId4" Type="http://schemas.openxmlformats.org/officeDocument/2006/relationships/audio" Target="../media/media29.mp3"/><Relationship Id="rId9" Type="http://schemas.microsoft.com/office/2007/relationships/media" Target="../media/media31.mp3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slideLayout" Target="../slideLayouts/slideLayout1.xml"/><Relationship Id="rId3" Type="http://schemas.microsoft.com/office/2007/relationships/media" Target="../media/media33.mp3"/><Relationship Id="rId7" Type="http://schemas.microsoft.com/office/2007/relationships/media" Target="../media/media8.mp3"/><Relationship Id="rId12" Type="http://schemas.openxmlformats.org/officeDocument/2006/relationships/audio" Target="../media/media36.mp3"/><Relationship Id="rId2" Type="http://schemas.openxmlformats.org/officeDocument/2006/relationships/audio" Target="../media/media3.mp3"/><Relationship Id="rId16" Type="http://schemas.openxmlformats.org/officeDocument/2006/relationships/image" Target="../media/image2.png"/><Relationship Id="rId1" Type="http://schemas.microsoft.com/office/2007/relationships/media" Target="../media/media3.mp3"/><Relationship Id="rId6" Type="http://schemas.openxmlformats.org/officeDocument/2006/relationships/audio" Target="../media/media34.mp3"/><Relationship Id="rId11" Type="http://schemas.microsoft.com/office/2007/relationships/media" Target="../media/media36.mp3"/><Relationship Id="rId5" Type="http://schemas.microsoft.com/office/2007/relationships/media" Target="../media/media34.mp3"/><Relationship Id="rId15" Type="http://schemas.openxmlformats.org/officeDocument/2006/relationships/image" Target="../media/image5.jpg"/><Relationship Id="rId10" Type="http://schemas.openxmlformats.org/officeDocument/2006/relationships/audio" Target="../media/media35.mp3"/><Relationship Id="rId4" Type="http://schemas.openxmlformats.org/officeDocument/2006/relationships/audio" Target="../media/media33.mp3"/><Relationship Id="rId9" Type="http://schemas.microsoft.com/office/2007/relationships/media" Target="../media/media35.mp3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31216"/>
            <a:ext cx="8520600" cy="20526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 张老师 “审案”</a:t>
            </a:r>
            <a:endParaRPr sz="4800"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694471"/>
            <a:ext cx="8520600" cy="7926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500" b="1" dirty="0">
                <a:solidFill>
                  <a:schemeClr val="dk1"/>
                </a:solidFill>
              </a:rPr>
              <a:t> 中一快捷</a:t>
            </a:r>
            <a:r>
              <a:rPr lang="en" sz="3500" b="1" dirty="0">
                <a:solidFill>
                  <a:schemeClr val="dk1"/>
                </a:solidFill>
              </a:rPr>
              <a:t>单元一</a:t>
            </a:r>
            <a:endParaRPr sz="1500" b="1" dirty="0"/>
          </a:p>
        </p:txBody>
      </p:sp>
      <p:pic>
        <p:nvPicPr>
          <p:cNvPr id="2" name="中一快捷单元一  张老师审案">
            <a:hlinkClick r:id="" action="ppaction://media"/>
            <a:extLst>
              <a:ext uri="{FF2B5EF4-FFF2-40B4-BE49-F238E27FC236}">
                <a16:creationId xmlns:a16="http://schemas.microsoft.com/office/drawing/2014/main" id="{3CFF0D59-5E97-0C93-05EB-16C84B783F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4882" y="2969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A24A741B-8092-5DD9-35CE-FE29F44F3FC0}"/>
              </a:ext>
            </a:extLst>
          </p:cNvPr>
          <p:cNvSpPr txBox="1">
            <a:spLocks/>
          </p:cNvSpPr>
          <p:nvPr/>
        </p:nvSpPr>
        <p:spPr>
          <a:xfrm>
            <a:off x="1459688" y="575052"/>
            <a:ext cx="6412514" cy="399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zh-CN" altLang="en-US" sz="3100" dirty="0">
                <a:solidFill>
                  <a:schemeClr val="tx1"/>
                </a:solidFill>
              </a:rPr>
              <a:t>生词朗读</a:t>
            </a:r>
            <a:endParaRPr lang="en-SG" altLang="zh-CN" sz="310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</a:pPr>
            <a:endParaRPr lang="en-SG" altLang="zh-CN" sz="310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zh-CN" altLang="en-US" sz="3100" dirty="0">
                <a:solidFill>
                  <a:schemeClr val="tx1"/>
                </a:solidFill>
              </a:rPr>
              <a:t>审案      律师      振振有词      心虚</a:t>
            </a:r>
            <a:endParaRPr lang="en-SG" altLang="zh-CN" sz="310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</a:pPr>
            <a:endParaRPr lang="en-SG" altLang="zh-CN" sz="310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zh-CN" altLang="en-US" sz="3100" dirty="0">
                <a:solidFill>
                  <a:schemeClr val="tx1"/>
                </a:solidFill>
              </a:rPr>
              <a:t>哑口无言       判决        泄</a:t>
            </a:r>
            <a:endParaRPr lang="en-SG" altLang="zh-CN" sz="310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生词朗读  张老师审案">
            <a:hlinkClick r:id="" action="ppaction://media"/>
            <a:extLst>
              <a:ext uri="{FF2B5EF4-FFF2-40B4-BE49-F238E27FC236}">
                <a16:creationId xmlns:a16="http://schemas.microsoft.com/office/drawing/2014/main" id="{4C2BEC39-C4DF-8334-2C9A-D7F535AED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6AFD6E-8846-E912-F208-88F9054FB58A}"/>
              </a:ext>
            </a:extLst>
          </p:cNvPr>
          <p:cNvSpPr txBox="1"/>
          <p:nvPr/>
        </p:nvSpPr>
        <p:spPr>
          <a:xfrm>
            <a:off x="2286000" y="771937"/>
            <a:ext cx="4572000" cy="73866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606060"/>
                </a:solidFill>
                <a:effectLst/>
                <a:latin typeface="Roboto" panose="02000000000000000000" pitchFamily="2" charset="0"/>
              </a:rPr>
              <a:t>Subscribe to:</a:t>
            </a:r>
          </a:p>
          <a:p>
            <a:endParaRPr lang="en-SG" dirty="0">
              <a:solidFill>
                <a:srgbClr val="606060"/>
              </a:solidFill>
              <a:latin typeface="Roboto" panose="02000000000000000000" pitchFamily="2" charset="0"/>
            </a:endParaRPr>
          </a:p>
          <a:p>
            <a:r>
              <a:rPr lang="en-SG" b="0" i="0" dirty="0">
                <a:solidFill>
                  <a:srgbClr val="606060"/>
                </a:solidFill>
                <a:effectLst/>
                <a:latin typeface="Roboto" panose="02000000000000000000" pitchFamily="2" charset="0"/>
                <a:hlinkClick r:id="rId2"/>
              </a:rPr>
              <a:t>https://www.youtube.com/@sgsecschchinesetextbook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3695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731886" y="238758"/>
            <a:ext cx="7822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tx2"/>
                </a:solidFill>
              </a:rPr>
              <a:t>（课间休息后，同学们回到教室。欧阳甜甜和几个同学围在陈小双身边，陈小双在小声地哭，林小飞坐在一旁，板着脸不出声。这时，张老师走了进来。）</a:t>
            </a:r>
            <a:endParaRPr sz="2200" b="1" dirty="0">
              <a:solidFill>
                <a:schemeClr val="tx2"/>
              </a:solidFill>
            </a:endParaRPr>
          </a:p>
        </p:txBody>
      </p:sp>
      <p:pic>
        <p:nvPicPr>
          <p:cNvPr id="2" name="narration slide2">
            <a:hlinkClick r:id="" action="ppaction://media"/>
            <a:extLst>
              <a:ext uri="{FF2B5EF4-FFF2-40B4-BE49-F238E27FC236}">
                <a16:creationId xmlns:a16="http://schemas.microsoft.com/office/drawing/2014/main" id="{F2705DED-B16E-9498-CDF0-45F4A9176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2822" y="181114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299100" y="126377"/>
            <a:ext cx="8545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张老师：发生了什么事？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欧阳甜甜：</a:t>
            </a:r>
            <a:r>
              <a:rPr lang="en" sz="2200" b="1" dirty="0">
                <a:solidFill>
                  <a:schemeClr val="tx2"/>
                </a:solidFill>
              </a:rPr>
              <a:t>（瞪了林小飞一眼，气呼呼地）</a:t>
            </a:r>
            <a:r>
              <a:rPr lang="en" sz="2200" b="1" dirty="0">
                <a:solidFill>
                  <a:srgbClr val="92D050"/>
                </a:solidFill>
              </a:rPr>
              <a:t>刚才小双回来时发现林小飞的笔盒在地上，就帮忙捡起来。林小飞进来刚好看见，却说是小双弄掉了他的笔盒，还把小双的笔盒摔在地上。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林小飞：</a:t>
            </a:r>
            <a:r>
              <a:rPr lang="en" sz="2200" b="1" dirty="0">
                <a:solidFill>
                  <a:schemeClr val="tx2"/>
                </a:solidFill>
              </a:rPr>
              <a:t>（站起来）</a:t>
            </a:r>
            <a:r>
              <a:rPr lang="en" sz="2200" b="1" dirty="0">
                <a:solidFill>
                  <a:srgbClr val="92D050"/>
                </a:solidFill>
              </a:rPr>
              <a:t>她一定是先弄掉了我的笔盒再捡起来的！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tx2"/>
                </a:solidFill>
              </a:rPr>
              <a:t>（同学们听了，纷纷表示不满。）</a:t>
            </a:r>
            <a:endParaRPr sz="2200" b="1" dirty="0">
              <a:solidFill>
                <a:schemeClr val="tx2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230325" y="3184023"/>
            <a:ext cx="2753575" cy="18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张老师">
            <a:hlinkClick r:id="" action="ppaction://media"/>
            <a:extLst>
              <a:ext uri="{FF2B5EF4-FFF2-40B4-BE49-F238E27FC236}">
                <a16:creationId xmlns:a16="http://schemas.microsoft.com/office/drawing/2014/main" id="{62E894C8-3583-33DD-1AF5-B61257704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661079" y="214073"/>
            <a:ext cx="406400" cy="406400"/>
          </a:xfrm>
          <a:prstGeom prst="rect">
            <a:avLst/>
          </a:prstGeom>
        </p:spPr>
      </p:pic>
      <p:pic>
        <p:nvPicPr>
          <p:cNvPr id="3" name="发生了什么事">
            <a:hlinkClick r:id="" action="ppaction://media"/>
            <a:extLst>
              <a:ext uri="{FF2B5EF4-FFF2-40B4-BE49-F238E27FC236}">
                <a16:creationId xmlns:a16="http://schemas.microsoft.com/office/drawing/2014/main" id="{FF10D8B2-BC18-119A-07CC-8CF344AF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83408" y="217987"/>
            <a:ext cx="406400" cy="406400"/>
          </a:xfrm>
          <a:prstGeom prst="rect">
            <a:avLst/>
          </a:prstGeom>
        </p:spPr>
      </p:pic>
      <p:pic>
        <p:nvPicPr>
          <p:cNvPr id="4" name="欧阳甜甜 审案">
            <a:hlinkClick r:id="" action="ppaction://media"/>
            <a:extLst>
              <a:ext uri="{FF2B5EF4-FFF2-40B4-BE49-F238E27FC236}">
                <a16:creationId xmlns:a16="http://schemas.microsoft.com/office/drawing/2014/main" id="{27A2FC3E-E81E-6385-BDDD-DE27DF6D523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85907" y="1575780"/>
            <a:ext cx="406400" cy="406400"/>
          </a:xfrm>
          <a:prstGeom prst="rect">
            <a:avLst/>
          </a:prstGeom>
        </p:spPr>
      </p:pic>
      <p:pic>
        <p:nvPicPr>
          <p:cNvPr id="5" name="narration 3.1">
            <a:hlinkClick r:id="" action="ppaction://media"/>
            <a:extLst>
              <a:ext uri="{FF2B5EF4-FFF2-40B4-BE49-F238E27FC236}">
                <a16:creationId xmlns:a16="http://schemas.microsoft.com/office/drawing/2014/main" id="{B0631B99-2D24-FD4D-A3C3-C5576303A6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403912" y="1575780"/>
            <a:ext cx="406400" cy="406400"/>
          </a:xfrm>
          <a:prstGeom prst="rect">
            <a:avLst/>
          </a:prstGeom>
        </p:spPr>
      </p:pic>
      <p:pic>
        <p:nvPicPr>
          <p:cNvPr id="6" name="欧阳甜甜 slide 3">
            <a:hlinkClick r:id="" action="ppaction://media"/>
            <a:extLst>
              <a:ext uri="{FF2B5EF4-FFF2-40B4-BE49-F238E27FC236}">
                <a16:creationId xmlns:a16="http://schemas.microsoft.com/office/drawing/2014/main" id="{05DB4AB9-6BF2-3FC4-56F2-76EF7CA537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24406" y="1663927"/>
            <a:ext cx="406400" cy="406400"/>
          </a:xfrm>
          <a:prstGeom prst="rect">
            <a:avLst/>
          </a:prstGeom>
        </p:spPr>
      </p:pic>
      <p:pic>
        <p:nvPicPr>
          <p:cNvPr id="7" name="林小飞">
            <a:hlinkClick r:id="" action="ppaction://media"/>
            <a:extLst>
              <a:ext uri="{FF2B5EF4-FFF2-40B4-BE49-F238E27FC236}">
                <a16:creationId xmlns:a16="http://schemas.microsoft.com/office/drawing/2014/main" id="{809D8C00-5F71-D449-C924-E3EB036ED23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98465" y="2571750"/>
            <a:ext cx="406400" cy="406400"/>
          </a:xfrm>
          <a:prstGeom prst="rect">
            <a:avLst/>
          </a:prstGeom>
        </p:spPr>
      </p:pic>
      <p:pic>
        <p:nvPicPr>
          <p:cNvPr id="8" name="narration 3.2">
            <a:hlinkClick r:id="" action="ppaction://media"/>
            <a:extLst>
              <a:ext uri="{FF2B5EF4-FFF2-40B4-BE49-F238E27FC236}">
                <a16:creationId xmlns:a16="http://schemas.microsoft.com/office/drawing/2014/main" id="{5C2835D4-E513-2920-02F4-9C76E1433B7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88438" y="2556875"/>
            <a:ext cx="406400" cy="406400"/>
          </a:xfrm>
          <a:prstGeom prst="rect">
            <a:avLst/>
          </a:prstGeom>
        </p:spPr>
      </p:pic>
      <p:pic>
        <p:nvPicPr>
          <p:cNvPr id="9" name="林小飞 slide 3">
            <a:hlinkClick r:id="" action="ppaction://media"/>
            <a:extLst>
              <a:ext uri="{FF2B5EF4-FFF2-40B4-BE49-F238E27FC236}">
                <a16:creationId xmlns:a16="http://schemas.microsoft.com/office/drawing/2014/main" id="{DB2B2AD6-26D7-670F-A878-FE08BFDC0F9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18482" y="2579578"/>
            <a:ext cx="406400" cy="406400"/>
          </a:xfrm>
          <a:prstGeom prst="rect">
            <a:avLst/>
          </a:prstGeom>
        </p:spPr>
      </p:pic>
      <p:pic>
        <p:nvPicPr>
          <p:cNvPr id="10" name="narration 3.3">
            <a:hlinkClick r:id="" action="ppaction://media"/>
            <a:extLst>
              <a:ext uri="{FF2B5EF4-FFF2-40B4-BE49-F238E27FC236}">
                <a16:creationId xmlns:a16="http://schemas.microsoft.com/office/drawing/2014/main" id="{2F0AE430-01AA-3E5E-0791-1969E743853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681967" y="352377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2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681112" y="98429"/>
            <a:ext cx="7645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张老师：</a:t>
            </a:r>
            <a:r>
              <a:rPr lang="en" sz="2200" b="1" dirty="0">
                <a:solidFill>
                  <a:schemeClr val="bg1"/>
                </a:solidFill>
              </a:rPr>
              <a:t>（想了想）</a:t>
            </a:r>
            <a:r>
              <a:rPr lang="en" sz="2200" b="1" dirty="0">
                <a:solidFill>
                  <a:srgbClr val="92D050"/>
                </a:solidFill>
              </a:rPr>
              <a:t>既然有争议，我们不如通过</a:t>
            </a:r>
            <a:r>
              <a:rPr lang="en" sz="2200" b="1" dirty="0">
                <a:solidFill>
                  <a:srgbClr val="FFFF00"/>
                </a:solidFill>
              </a:rPr>
              <a:t>审案</a:t>
            </a:r>
            <a:r>
              <a:rPr lang="en" sz="2200" b="1" dirty="0">
                <a:solidFill>
                  <a:srgbClr val="92D050"/>
                </a:solidFill>
              </a:rPr>
              <a:t>的方式来查出真相。我做法官。小飞摔了小双的笔盒，是被告，小双是原告。谁来做小双的</a:t>
            </a:r>
            <a:r>
              <a:rPr lang="en" sz="2200" b="1" dirty="0">
                <a:solidFill>
                  <a:schemeClr val="accent6"/>
                </a:solidFill>
              </a:rPr>
              <a:t>律师</a:t>
            </a:r>
            <a:r>
              <a:rPr lang="en" sz="2200" b="1" dirty="0">
                <a:solidFill>
                  <a:srgbClr val="92D050"/>
                </a:solidFill>
              </a:rPr>
              <a:t>？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欧阳甜甜：</a:t>
            </a:r>
            <a:r>
              <a:rPr lang="en" sz="2200" b="1" dirty="0">
                <a:solidFill>
                  <a:schemeClr val="bg1"/>
                </a:solidFill>
              </a:rPr>
              <a:t>（第一个举手）</a:t>
            </a:r>
            <a:r>
              <a:rPr lang="en" sz="2200" b="1" dirty="0">
                <a:solidFill>
                  <a:srgbClr val="92D050"/>
                </a:solidFill>
              </a:rPr>
              <a:t>我来！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同学甲、乙：</a:t>
            </a:r>
            <a:r>
              <a:rPr lang="en" sz="2200" b="1" dirty="0">
                <a:solidFill>
                  <a:schemeClr val="bg1"/>
                </a:solidFill>
              </a:rPr>
              <a:t>（争先恐后）</a:t>
            </a:r>
            <a:r>
              <a:rPr lang="en" sz="2200" b="1" dirty="0">
                <a:solidFill>
                  <a:srgbClr val="92D050"/>
                </a:solidFill>
              </a:rPr>
              <a:t>让我来！让我来！</a:t>
            </a:r>
            <a:endParaRPr sz="2200" b="1" dirty="0">
              <a:solidFill>
                <a:srgbClr val="92D050"/>
              </a:solidFill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3829200" y="3690175"/>
            <a:ext cx="4827600" cy="101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</a:rPr>
              <a:t>审案</a:t>
            </a:r>
            <a:r>
              <a:rPr lang="en" sz="1800">
                <a:solidFill>
                  <a:srgbClr val="FFFF00"/>
                </a:solidFill>
              </a:rPr>
              <a:t>：</a:t>
            </a:r>
            <a:r>
              <a:rPr lang="en" sz="1800">
                <a:solidFill>
                  <a:schemeClr val="lt1"/>
                </a:solidFill>
              </a:rPr>
              <a:t>trial a case 审理案件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</a:rPr>
              <a:t>律师</a:t>
            </a:r>
            <a:r>
              <a:rPr lang="en" sz="1800">
                <a:solidFill>
                  <a:srgbClr val="FFFF00"/>
                </a:solidFill>
              </a:rPr>
              <a:t>：</a:t>
            </a:r>
            <a:r>
              <a:rPr lang="en" sz="1800">
                <a:solidFill>
                  <a:schemeClr val="lt1"/>
                </a:solidFill>
              </a:rPr>
              <a:t>lawyer 在案件中为委托人辩护、代理诉讼及处理平常业务的人员。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20000" y="3175125"/>
            <a:ext cx="2674460" cy="17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张老师">
            <a:hlinkClick r:id="" action="ppaction://media"/>
            <a:extLst>
              <a:ext uri="{FF2B5EF4-FFF2-40B4-BE49-F238E27FC236}">
                <a16:creationId xmlns:a16="http://schemas.microsoft.com/office/drawing/2014/main" id="{A4B817F0-2B5E-F9F2-197A-7677F6C28B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4712" y="213003"/>
            <a:ext cx="406400" cy="406400"/>
          </a:xfrm>
          <a:prstGeom prst="rect">
            <a:avLst/>
          </a:prstGeom>
        </p:spPr>
      </p:pic>
      <p:pic>
        <p:nvPicPr>
          <p:cNvPr id="3" name="narration slide 4.1">
            <a:hlinkClick r:id="" action="ppaction://media"/>
            <a:extLst>
              <a:ext uri="{FF2B5EF4-FFF2-40B4-BE49-F238E27FC236}">
                <a16:creationId xmlns:a16="http://schemas.microsoft.com/office/drawing/2014/main" id="{8774B135-C3C6-76BF-D32D-40CF38D306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894893" y="969579"/>
            <a:ext cx="406400" cy="406400"/>
          </a:xfrm>
          <a:prstGeom prst="rect">
            <a:avLst/>
          </a:prstGeom>
        </p:spPr>
      </p:pic>
      <p:pic>
        <p:nvPicPr>
          <p:cNvPr id="4" name="张老师 slide 4">
            <a:hlinkClick r:id="" action="ppaction://media"/>
            <a:extLst>
              <a:ext uri="{FF2B5EF4-FFF2-40B4-BE49-F238E27FC236}">
                <a16:creationId xmlns:a16="http://schemas.microsoft.com/office/drawing/2014/main" id="{7E339A39-A318-6F98-EFB1-BCAF9510BA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23277" y="969579"/>
            <a:ext cx="406400" cy="406400"/>
          </a:xfrm>
          <a:prstGeom prst="rect">
            <a:avLst/>
          </a:prstGeom>
        </p:spPr>
      </p:pic>
      <p:pic>
        <p:nvPicPr>
          <p:cNvPr id="5" name="欧阳甜甜 审案">
            <a:hlinkClick r:id="" action="ppaction://media"/>
            <a:extLst>
              <a:ext uri="{FF2B5EF4-FFF2-40B4-BE49-F238E27FC236}">
                <a16:creationId xmlns:a16="http://schemas.microsoft.com/office/drawing/2014/main" id="{0AA25FD5-845D-BF15-1473-FD97DC154EE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098093" y="1608354"/>
            <a:ext cx="406400" cy="406400"/>
          </a:xfrm>
          <a:prstGeom prst="rect">
            <a:avLst/>
          </a:prstGeom>
        </p:spPr>
      </p:pic>
      <p:pic>
        <p:nvPicPr>
          <p:cNvPr id="6" name="narration 4.2">
            <a:hlinkClick r:id="" action="ppaction://media"/>
            <a:extLst>
              <a:ext uri="{FF2B5EF4-FFF2-40B4-BE49-F238E27FC236}">
                <a16:creationId xmlns:a16="http://schemas.microsoft.com/office/drawing/2014/main" id="{EF2A47B3-A193-ABA6-CB7B-3C4A2B82C9A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116877" y="1608354"/>
            <a:ext cx="406400" cy="406400"/>
          </a:xfrm>
          <a:prstGeom prst="rect">
            <a:avLst/>
          </a:prstGeom>
        </p:spPr>
      </p:pic>
      <p:pic>
        <p:nvPicPr>
          <p:cNvPr id="7" name="欧阳甜甜 slide 4">
            <a:hlinkClick r:id="" action="ppaction://media"/>
            <a:extLst>
              <a:ext uri="{FF2B5EF4-FFF2-40B4-BE49-F238E27FC236}">
                <a16:creationId xmlns:a16="http://schemas.microsoft.com/office/drawing/2014/main" id="{EEBFB86A-12A7-EE47-B544-15078AA6AB0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135661" y="1608354"/>
            <a:ext cx="406400" cy="406400"/>
          </a:xfrm>
          <a:prstGeom prst="rect">
            <a:avLst/>
          </a:prstGeom>
        </p:spPr>
      </p:pic>
      <p:pic>
        <p:nvPicPr>
          <p:cNvPr id="8" name="同学甲乙">
            <a:hlinkClick r:id="" action="ppaction://media"/>
            <a:extLst>
              <a:ext uri="{FF2B5EF4-FFF2-40B4-BE49-F238E27FC236}">
                <a16:creationId xmlns:a16="http://schemas.microsoft.com/office/drawing/2014/main" id="{76CB04EB-F121-807E-4D17-9C4788DD22B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93244" y="2597481"/>
            <a:ext cx="406400" cy="406400"/>
          </a:xfrm>
          <a:prstGeom prst="rect">
            <a:avLst/>
          </a:prstGeom>
        </p:spPr>
      </p:pic>
      <p:pic>
        <p:nvPicPr>
          <p:cNvPr id="9" name="narration 4.3">
            <a:hlinkClick r:id="" action="ppaction://media"/>
            <a:extLst>
              <a:ext uri="{FF2B5EF4-FFF2-40B4-BE49-F238E27FC236}">
                <a16:creationId xmlns:a16="http://schemas.microsoft.com/office/drawing/2014/main" id="{D3EBEE6E-E951-2843-D048-47D28C89836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821836" y="2625505"/>
            <a:ext cx="406400" cy="406400"/>
          </a:xfrm>
          <a:prstGeom prst="rect">
            <a:avLst/>
          </a:prstGeom>
        </p:spPr>
      </p:pic>
      <p:pic>
        <p:nvPicPr>
          <p:cNvPr id="10" name="同学甲乙 slide 4">
            <a:hlinkClick r:id="" action="ppaction://media"/>
            <a:extLst>
              <a:ext uri="{FF2B5EF4-FFF2-40B4-BE49-F238E27FC236}">
                <a16:creationId xmlns:a16="http://schemas.microsoft.com/office/drawing/2014/main" id="{7A603194-E6DD-19D8-15AD-F16CEFF760E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79435" y="242230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8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0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761700" y="112169"/>
            <a:ext cx="7862470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张老师：就由甜甜来做小双的律师吧。那谁来做小飞的律师？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林小飞：</a:t>
            </a:r>
            <a:r>
              <a:rPr lang="en" sz="2200" b="1" dirty="0">
                <a:solidFill>
                  <a:schemeClr val="bg1"/>
                </a:solidFill>
              </a:rPr>
              <a:t>（向四周看了看，见没有人举手，赌气地）</a:t>
            </a:r>
            <a:r>
              <a:rPr lang="en" sz="2200" b="1" dirty="0">
                <a:solidFill>
                  <a:srgbClr val="92D050"/>
                </a:solidFill>
              </a:rPr>
              <a:t>我自己辩护，不需要律师！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张老师：好，现在开庭。请原告说一说事情的经过。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00"/>
              </a:solidFill>
            </a:endParaRPr>
          </a:p>
        </p:txBody>
      </p:sp>
      <p:pic>
        <p:nvPicPr>
          <p:cNvPr id="2" name="张老师">
            <a:hlinkClick r:id="" action="ppaction://media"/>
            <a:extLst>
              <a:ext uri="{FF2B5EF4-FFF2-40B4-BE49-F238E27FC236}">
                <a16:creationId xmlns:a16="http://schemas.microsoft.com/office/drawing/2014/main" id="{F28D9719-21D2-8F5E-873B-C23DBAA1E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3244" y="477120"/>
            <a:ext cx="406400" cy="406400"/>
          </a:xfrm>
          <a:prstGeom prst="rect">
            <a:avLst/>
          </a:prstGeom>
        </p:spPr>
      </p:pic>
      <p:pic>
        <p:nvPicPr>
          <p:cNvPr id="3" name="张老师 slide 5">
            <a:hlinkClick r:id="" action="ppaction://media"/>
            <a:extLst>
              <a:ext uri="{FF2B5EF4-FFF2-40B4-BE49-F238E27FC236}">
                <a16:creationId xmlns:a16="http://schemas.microsoft.com/office/drawing/2014/main" id="{59D818F4-E737-12C9-51B3-02B51C4366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17446" y="477120"/>
            <a:ext cx="406400" cy="406400"/>
          </a:xfrm>
          <a:prstGeom prst="rect">
            <a:avLst/>
          </a:prstGeom>
        </p:spPr>
      </p:pic>
      <p:pic>
        <p:nvPicPr>
          <p:cNvPr id="4" name="林小飞">
            <a:hlinkClick r:id="" action="ppaction://media"/>
            <a:extLst>
              <a:ext uri="{FF2B5EF4-FFF2-40B4-BE49-F238E27FC236}">
                <a16:creationId xmlns:a16="http://schemas.microsoft.com/office/drawing/2014/main" id="{ECFA08C6-64F3-A04A-8464-992DCB6168A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36876" y="1479202"/>
            <a:ext cx="406400" cy="406400"/>
          </a:xfrm>
          <a:prstGeom prst="rect">
            <a:avLst/>
          </a:prstGeom>
        </p:spPr>
      </p:pic>
      <p:pic>
        <p:nvPicPr>
          <p:cNvPr id="5" name="narration slide 5">
            <a:hlinkClick r:id="" action="ppaction://media"/>
            <a:extLst>
              <a:ext uri="{FF2B5EF4-FFF2-40B4-BE49-F238E27FC236}">
                <a16:creationId xmlns:a16="http://schemas.microsoft.com/office/drawing/2014/main" id="{C09383A2-C88C-A6B7-D337-9F63A1D05F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20646" y="1334779"/>
            <a:ext cx="406400" cy="406400"/>
          </a:xfrm>
          <a:prstGeom prst="rect">
            <a:avLst/>
          </a:prstGeom>
        </p:spPr>
      </p:pic>
      <p:pic>
        <p:nvPicPr>
          <p:cNvPr id="6" name="林小飞  slide 5">
            <a:hlinkClick r:id="" action="ppaction://media"/>
            <a:extLst>
              <a:ext uri="{FF2B5EF4-FFF2-40B4-BE49-F238E27FC236}">
                <a16:creationId xmlns:a16="http://schemas.microsoft.com/office/drawing/2014/main" id="{E95C6023-7691-BEE6-0DA8-BA3BA842BE2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97184" y="1355503"/>
            <a:ext cx="406400" cy="406400"/>
          </a:xfrm>
          <a:prstGeom prst="rect">
            <a:avLst/>
          </a:prstGeom>
        </p:spPr>
      </p:pic>
      <p:pic>
        <p:nvPicPr>
          <p:cNvPr id="7" name="张老师">
            <a:hlinkClick r:id="" action="ppaction://media"/>
            <a:extLst>
              <a:ext uri="{FF2B5EF4-FFF2-40B4-BE49-F238E27FC236}">
                <a16:creationId xmlns:a16="http://schemas.microsoft.com/office/drawing/2014/main" id="{A6B274C8-66D5-8BC4-7530-FBD400ACD4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3244" y="2481284"/>
            <a:ext cx="406400" cy="406400"/>
          </a:xfrm>
          <a:prstGeom prst="rect">
            <a:avLst/>
          </a:prstGeom>
        </p:spPr>
      </p:pic>
      <p:pic>
        <p:nvPicPr>
          <p:cNvPr id="8" name="张老师 slide 5.1">
            <a:hlinkClick r:id="" action="ppaction://media"/>
            <a:extLst>
              <a:ext uri="{FF2B5EF4-FFF2-40B4-BE49-F238E27FC236}">
                <a16:creationId xmlns:a16="http://schemas.microsoft.com/office/drawing/2014/main" id="{2B3110D2-0E10-4CCF-A1B9-BE984A7F875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655507" y="249146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609827" y="107243"/>
            <a:ext cx="7924345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bg1"/>
                </a:solidFill>
              </a:rPr>
              <a:t>（陈小双说完事情的经过，张老师接着让林小飞说说他为什么摔陈小双的笔盒。）</a:t>
            </a:r>
            <a:endParaRPr sz="2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林小飞：</a:t>
            </a:r>
            <a:r>
              <a:rPr lang="en" sz="2200" b="1" dirty="0">
                <a:solidFill>
                  <a:schemeClr val="bg1"/>
                </a:solidFill>
              </a:rPr>
              <a:t>（</a:t>
            </a:r>
            <a:r>
              <a:rPr lang="en" sz="2200" b="1" dirty="0">
                <a:solidFill>
                  <a:srgbClr val="FFFF00"/>
                </a:solidFill>
              </a:rPr>
              <a:t>振振有词</a:t>
            </a:r>
            <a:r>
              <a:rPr lang="en" sz="2200" b="1" dirty="0">
                <a:solidFill>
                  <a:schemeClr val="bg1"/>
                </a:solidFill>
              </a:rPr>
              <a:t>地）</a:t>
            </a:r>
            <a:r>
              <a:rPr lang="en" sz="2200" b="1" dirty="0">
                <a:solidFill>
                  <a:srgbClr val="92D050"/>
                </a:solidFill>
              </a:rPr>
              <a:t>我前天和小双吵架，她当时气哭了。今天她一定是报复我，先摔了我的笔盒，后来看到我进来，又装好人捡起来。她摔了我的笔盒，我就可以摔她的！</a:t>
            </a:r>
            <a:endParaRPr sz="2200" b="1" dirty="0">
              <a:solidFill>
                <a:srgbClr val="92D050"/>
              </a:solidFill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4852850" y="4018750"/>
            <a:ext cx="3930300" cy="80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振振有词</a:t>
            </a:r>
            <a:r>
              <a:rPr lang="en" sz="2000">
                <a:solidFill>
                  <a:srgbClr val="FFFF00"/>
                </a:solidFill>
              </a:rPr>
              <a:t>：</a:t>
            </a:r>
            <a:r>
              <a:rPr lang="en" sz="2000">
                <a:solidFill>
                  <a:schemeClr val="lt1"/>
                </a:solidFill>
              </a:rPr>
              <a:t>to speak plausibly and forcefully (in self justification)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2" name="narration slide 6.1">
            <a:hlinkClick r:id="" action="ppaction://media"/>
            <a:extLst>
              <a:ext uri="{FF2B5EF4-FFF2-40B4-BE49-F238E27FC236}">
                <a16:creationId xmlns:a16="http://schemas.microsoft.com/office/drawing/2014/main" id="{99E00FD8-E37E-88FD-C078-BADA4F1AE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830181" y="581226"/>
            <a:ext cx="406400" cy="406400"/>
          </a:xfrm>
          <a:prstGeom prst="rect">
            <a:avLst/>
          </a:prstGeom>
        </p:spPr>
      </p:pic>
      <p:pic>
        <p:nvPicPr>
          <p:cNvPr id="3" name="林小飞">
            <a:hlinkClick r:id="" action="ppaction://media"/>
            <a:extLst>
              <a:ext uri="{FF2B5EF4-FFF2-40B4-BE49-F238E27FC236}">
                <a16:creationId xmlns:a16="http://schemas.microsoft.com/office/drawing/2014/main" id="{C0DB174B-EA52-816A-E4B1-ABEB692BEB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07421" y="581226"/>
            <a:ext cx="406400" cy="406400"/>
          </a:xfrm>
          <a:prstGeom prst="rect">
            <a:avLst/>
          </a:prstGeom>
        </p:spPr>
      </p:pic>
      <p:pic>
        <p:nvPicPr>
          <p:cNvPr id="4" name="narration slide 6.2">
            <a:hlinkClick r:id="" action="ppaction://media"/>
            <a:extLst>
              <a:ext uri="{FF2B5EF4-FFF2-40B4-BE49-F238E27FC236}">
                <a16:creationId xmlns:a16="http://schemas.microsoft.com/office/drawing/2014/main" id="{40B1C7DE-643F-71E6-7889-96F82BF009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91129" y="671273"/>
            <a:ext cx="406400" cy="406400"/>
          </a:xfrm>
          <a:prstGeom prst="rect">
            <a:avLst/>
          </a:prstGeom>
        </p:spPr>
      </p:pic>
      <p:pic>
        <p:nvPicPr>
          <p:cNvPr id="5" name="林小飞 slide 6">
            <a:hlinkClick r:id="" action="ppaction://media"/>
            <a:extLst>
              <a:ext uri="{FF2B5EF4-FFF2-40B4-BE49-F238E27FC236}">
                <a16:creationId xmlns:a16="http://schemas.microsoft.com/office/drawing/2014/main" id="{61ECC988-FF96-6054-34ED-2668DD78E91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33381" y="254672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1033823" y="175775"/>
            <a:ext cx="7304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欧阳甜甜：</a:t>
            </a:r>
            <a:r>
              <a:rPr lang="en" sz="2200" b="1" dirty="0">
                <a:solidFill>
                  <a:schemeClr val="bg1"/>
                </a:solidFill>
              </a:rPr>
              <a:t>（忍不住站起来）</a:t>
            </a:r>
            <a:r>
              <a:rPr lang="en" sz="2200" b="1" dirty="0">
                <a:solidFill>
                  <a:srgbClr val="92D050"/>
                </a:solidFill>
              </a:rPr>
              <a:t>被告，请问你亲眼看到原告弄掉你的笔盒吗？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林小飞：没有。可是如果不是</a:t>
            </a:r>
            <a:r>
              <a:rPr lang="en" sz="2200" b="1" dirty="0">
                <a:solidFill>
                  <a:srgbClr val="FFFF00"/>
                </a:solidFill>
              </a:rPr>
              <a:t>心虚</a:t>
            </a:r>
            <a:r>
              <a:rPr lang="en" sz="2200" b="1" dirty="0">
                <a:solidFill>
                  <a:srgbClr val="92D050"/>
                </a:solidFill>
              </a:rPr>
              <a:t>，她怎么会那么好心帮我捡起笔盒？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00"/>
              </a:solidFill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4132500" y="3690175"/>
            <a:ext cx="4764300" cy="110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心虚</a:t>
            </a:r>
            <a:r>
              <a:rPr lang="en" sz="2000">
                <a:solidFill>
                  <a:srgbClr val="FFFF00"/>
                </a:solidFill>
              </a:rPr>
              <a:t>：</a:t>
            </a:r>
            <a:r>
              <a:rPr lang="en" sz="2000">
                <a:solidFill>
                  <a:schemeClr val="lt1"/>
                </a:solidFill>
              </a:rPr>
              <a:t>afraid of being found out; with a guilty conscience 因做错事或坏事而怕人知道。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2" name="欧阳甜甜 审案">
            <a:hlinkClick r:id="" action="ppaction://media"/>
            <a:extLst>
              <a:ext uri="{FF2B5EF4-FFF2-40B4-BE49-F238E27FC236}">
                <a16:creationId xmlns:a16="http://schemas.microsoft.com/office/drawing/2014/main" id="{53AA5389-31B2-EA7F-A6D3-14267D992C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5836" y="295492"/>
            <a:ext cx="406400" cy="406400"/>
          </a:xfrm>
          <a:prstGeom prst="rect">
            <a:avLst/>
          </a:prstGeom>
        </p:spPr>
      </p:pic>
      <p:pic>
        <p:nvPicPr>
          <p:cNvPr id="3" name="narration slide 7">
            <a:hlinkClick r:id="" action="ppaction://media"/>
            <a:extLst>
              <a:ext uri="{FF2B5EF4-FFF2-40B4-BE49-F238E27FC236}">
                <a16:creationId xmlns:a16="http://schemas.microsoft.com/office/drawing/2014/main" id="{34D019DF-CFCE-681C-1998-461C66121F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74230" y="646221"/>
            <a:ext cx="406400" cy="406400"/>
          </a:xfrm>
          <a:prstGeom prst="rect">
            <a:avLst/>
          </a:prstGeom>
        </p:spPr>
      </p:pic>
      <p:pic>
        <p:nvPicPr>
          <p:cNvPr id="4" name="欧阳甜甜 slide 7">
            <a:hlinkClick r:id="" action="ppaction://media"/>
            <a:extLst>
              <a:ext uri="{FF2B5EF4-FFF2-40B4-BE49-F238E27FC236}">
                <a16:creationId xmlns:a16="http://schemas.microsoft.com/office/drawing/2014/main" id="{B21A4826-FCE8-2025-B73E-D80C1687F04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97184" y="701892"/>
            <a:ext cx="406400" cy="406400"/>
          </a:xfrm>
          <a:prstGeom prst="rect">
            <a:avLst/>
          </a:prstGeom>
        </p:spPr>
      </p:pic>
      <p:pic>
        <p:nvPicPr>
          <p:cNvPr id="6" name="林小飞">
            <a:hlinkClick r:id="" action="ppaction://media"/>
            <a:extLst>
              <a:ext uri="{FF2B5EF4-FFF2-40B4-BE49-F238E27FC236}">
                <a16:creationId xmlns:a16="http://schemas.microsoft.com/office/drawing/2014/main" id="{534F5BD0-2EA3-6CBE-F7B9-C6610635160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15781" y="1867509"/>
            <a:ext cx="406400" cy="406400"/>
          </a:xfrm>
          <a:prstGeom prst="rect">
            <a:avLst/>
          </a:prstGeom>
        </p:spPr>
      </p:pic>
      <p:pic>
        <p:nvPicPr>
          <p:cNvPr id="7" name="林小飞  slide 7">
            <a:hlinkClick r:id="" action="ppaction://media"/>
            <a:extLst>
              <a:ext uri="{FF2B5EF4-FFF2-40B4-BE49-F238E27FC236}">
                <a16:creationId xmlns:a16="http://schemas.microsoft.com/office/drawing/2014/main" id="{0D89E8EC-F483-546B-4FE5-08E1FE865C9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82823" y="189021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1125885" y="150312"/>
            <a:ext cx="73677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欧阳甜甜：</a:t>
            </a:r>
            <a:r>
              <a:rPr lang="en" sz="2200" b="1" dirty="0">
                <a:solidFill>
                  <a:schemeClr val="bg1"/>
                </a:solidFill>
              </a:rPr>
              <a:t>（面露微笑，胸有成竹地走到林小飞面前）</a:t>
            </a:r>
            <a:endParaRPr sz="2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你没有看到，就是没有证据。你会这样想是因为之前你欺负过小双，所以你认为她会报复你，可小双根本不是你想象的那种人。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林小飞：</a:t>
            </a:r>
            <a:r>
              <a:rPr lang="en" sz="2200" b="1" dirty="0">
                <a:solidFill>
                  <a:schemeClr val="bg1"/>
                </a:solidFill>
              </a:rPr>
              <a:t>（</a:t>
            </a:r>
            <a:r>
              <a:rPr lang="en" sz="2200" b="1" dirty="0">
                <a:solidFill>
                  <a:srgbClr val="FFFF00"/>
                </a:solidFill>
              </a:rPr>
              <a:t>哑口无言</a:t>
            </a:r>
            <a:r>
              <a:rPr lang="en" sz="2200" b="1" dirty="0">
                <a:solidFill>
                  <a:schemeClr val="bg1"/>
                </a:solidFill>
              </a:rPr>
              <a:t>）</a:t>
            </a:r>
            <a:r>
              <a:rPr lang="en" sz="2200" b="1" dirty="0">
                <a:solidFill>
                  <a:srgbClr val="92D050"/>
                </a:solidFill>
              </a:rPr>
              <a:t>……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chemeClr val="bg1"/>
                </a:solidFill>
              </a:rPr>
              <a:t>（听了两人的辩论，张老师做出最后的 “</a:t>
            </a:r>
            <a:r>
              <a:rPr lang="en" sz="2200" b="1" dirty="0">
                <a:solidFill>
                  <a:srgbClr val="FFFF00"/>
                </a:solidFill>
              </a:rPr>
              <a:t>判决</a:t>
            </a:r>
            <a:r>
              <a:rPr lang="en" sz="2200" b="1" dirty="0">
                <a:solidFill>
                  <a:schemeClr val="bg1"/>
                </a:solidFill>
              </a:rPr>
              <a:t>”。）</a:t>
            </a:r>
            <a:endParaRPr sz="2200" b="1" dirty="0">
              <a:solidFill>
                <a:schemeClr val="bg1"/>
              </a:solidFill>
            </a:endParaRPr>
          </a:p>
        </p:txBody>
      </p:sp>
      <p:sp>
        <p:nvSpPr>
          <p:cNvPr id="96" name="Google Shape;96;p20"/>
          <p:cNvSpPr txBox="1"/>
          <p:nvPr/>
        </p:nvSpPr>
        <p:spPr>
          <a:xfrm>
            <a:off x="4637975" y="3336125"/>
            <a:ext cx="4372500" cy="172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哑口无言</a:t>
            </a:r>
            <a:r>
              <a:rPr lang="en" sz="2000">
                <a:solidFill>
                  <a:schemeClr val="lt1"/>
                </a:solidFill>
              </a:rPr>
              <a:t>：be rendered speechless 像哑巴一样说不出话来。形容理屈词穷，无话可说。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判决</a:t>
            </a:r>
            <a:r>
              <a:rPr lang="en" sz="2000">
                <a:solidFill>
                  <a:schemeClr val="lt1"/>
                </a:solidFill>
              </a:rPr>
              <a:t>：judgement;verdict 法庭对案件做出处理决定。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2" name="欧阳甜甜 审案">
            <a:hlinkClick r:id="" action="ppaction://media"/>
            <a:extLst>
              <a:ext uri="{FF2B5EF4-FFF2-40B4-BE49-F238E27FC236}">
                <a16:creationId xmlns:a16="http://schemas.microsoft.com/office/drawing/2014/main" id="{4E56FCD0-4184-79B9-D17E-D99B6687E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0415" y="320544"/>
            <a:ext cx="406400" cy="406400"/>
          </a:xfrm>
          <a:prstGeom prst="rect">
            <a:avLst/>
          </a:prstGeom>
        </p:spPr>
      </p:pic>
      <p:pic>
        <p:nvPicPr>
          <p:cNvPr id="3" name="narration 8.1">
            <a:hlinkClick r:id="" action="ppaction://media"/>
            <a:extLst>
              <a:ext uri="{FF2B5EF4-FFF2-40B4-BE49-F238E27FC236}">
                <a16:creationId xmlns:a16="http://schemas.microsoft.com/office/drawing/2014/main" id="{6953D57B-8182-E41C-FD08-6FB5017F6E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41041" y="1394012"/>
            <a:ext cx="406400" cy="406400"/>
          </a:xfrm>
          <a:prstGeom prst="rect">
            <a:avLst/>
          </a:prstGeom>
        </p:spPr>
      </p:pic>
      <p:pic>
        <p:nvPicPr>
          <p:cNvPr id="4" name="欧阳甜甜 slide 8">
            <a:hlinkClick r:id="" action="ppaction://media"/>
            <a:extLst>
              <a:ext uri="{FF2B5EF4-FFF2-40B4-BE49-F238E27FC236}">
                <a16:creationId xmlns:a16="http://schemas.microsoft.com/office/drawing/2014/main" id="{2C318C5A-E70F-4AAD-5022-8AC770C687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13890" y="1322626"/>
            <a:ext cx="406400" cy="406400"/>
          </a:xfrm>
          <a:prstGeom prst="rect">
            <a:avLst/>
          </a:prstGeom>
        </p:spPr>
      </p:pic>
      <p:pic>
        <p:nvPicPr>
          <p:cNvPr id="5" name="林小飞">
            <a:hlinkClick r:id="" action="ppaction://media"/>
            <a:extLst>
              <a:ext uri="{FF2B5EF4-FFF2-40B4-BE49-F238E27FC236}">
                <a16:creationId xmlns:a16="http://schemas.microsoft.com/office/drawing/2014/main" id="{67B06838-2898-4975-565D-A8F238F692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7215" y="1986506"/>
            <a:ext cx="406400" cy="406400"/>
          </a:xfrm>
          <a:prstGeom prst="rect">
            <a:avLst/>
          </a:prstGeom>
        </p:spPr>
      </p:pic>
      <p:pic>
        <p:nvPicPr>
          <p:cNvPr id="6" name="narration 8.2">
            <a:hlinkClick r:id="" action="ppaction://media"/>
            <a:extLst>
              <a:ext uri="{FF2B5EF4-FFF2-40B4-BE49-F238E27FC236}">
                <a16:creationId xmlns:a16="http://schemas.microsoft.com/office/drawing/2014/main" id="{2EB8F649-02A1-5F03-C63E-C749238AD80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59397" y="1818461"/>
            <a:ext cx="406400" cy="406400"/>
          </a:xfrm>
          <a:prstGeom prst="rect">
            <a:avLst/>
          </a:prstGeom>
        </p:spPr>
      </p:pic>
      <p:pic>
        <p:nvPicPr>
          <p:cNvPr id="7" name="narration 8.3">
            <a:hlinkClick r:id="" action="ppaction://media"/>
            <a:extLst>
              <a:ext uri="{FF2B5EF4-FFF2-40B4-BE49-F238E27FC236}">
                <a16:creationId xmlns:a16="http://schemas.microsoft.com/office/drawing/2014/main" id="{3A3441AC-CA5B-6FC8-EBE1-BB31081EA5C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18263" y="182479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507304" y="60851"/>
            <a:ext cx="835486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张老师：林小飞没有证据就冤枉陈小双，还摔她的笔盒，这是不对的。我相信他已经知道自己的错误了，不过，他仍然需要向陈小双道歉。</a:t>
            </a: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bg1"/>
                </a:solidFill>
              </a:rPr>
              <a:t>（面对众人的目光，林小飞低下头站在那里，像</a:t>
            </a:r>
            <a:r>
              <a:rPr lang="en" sz="2200" b="1" dirty="0">
                <a:solidFill>
                  <a:srgbClr val="FFFF00"/>
                </a:solidFill>
              </a:rPr>
              <a:t>泄</a:t>
            </a:r>
            <a:r>
              <a:rPr lang="en" sz="2200" b="1" dirty="0">
                <a:solidFill>
                  <a:schemeClr val="bg1"/>
                </a:solidFill>
              </a:rPr>
              <a:t>了气的皮球。）</a:t>
            </a:r>
            <a:endParaRPr sz="2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92D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92D050"/>
                </a:solidFill>
              </a:rPr>
              <a:t>林小飞：</a:t>
            </a:r>
            <a:r>
              <a:rPr lang="en" sz="2200" b="1" dirty="0">
                <a:solidFill>
                  <a:schemeClr val="bg1"/>
                </a:solidFill>
              </a:rPr>
              <a:t>（沉默了一会儿，小声地）</a:t>
            </a:r>
            <a:r>
              <a:rPr lang="en" sz="2200" b="1" dirty="0">
                <a:solidFill>
                  <a:srgbClr val="92D050"/>
                </a:solidFill>
              </a:rPr>
              <a:t>对不起！</a:t>
            </a:r>
            <a:endParaRPr sz="2200" b="1" dirty="0">
              <a:solidFill>
                <a:srgbClr val="92D050"/>
              </a:solidFill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5029800" y="3993475"/>
            <a:ext cx="3892500" cy="80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泄</a:t>
            </a:r>
            <a:r>
              <a:rPr lang="en" sz="2000">
                <a:solidFill>
                  <a:schemeClr val="lt1"/>
                </a:solidFill>
              </a:rPr>
              <a:t>：let out; discharge;release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排除（气体，液体）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11800" y="3399325"/>
            <a:ext cx="2425226" cy="16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张老师">
            <a:hlinkClick r:id="" action="ppaction://media"/>
            <a:extLst>
              <a:ext uri="{FF2B5EF4-FFF2-40B4-BE49-F238E27FC236}">
                <a16:creationId xmlns:a16="http://schemas.microsoft.com/office/drawing/2014/main" id="{CE3735CA-86CC-4DFA-91C8-1F684693F0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38542" y="948148"/>
            <a:ext cx="406400" cy="406400"/>
          </a:xfrm>
          <a:prstGeom prst="rect">
            <a:avLst/>
          </a:prstGeom>
        </p:spPr>
      </p:pic>
      <p:pic>
        <p:nvPicPr>
          <p:cNvPr id="3" name="张老师 slide 9">
            <a:hlinkClick r:id="" action="ppaction://media"/>
            <a:extLst>
              <a:ext uri="{FF2B5EF4-FFF2-40B4-BE49-F238E27FC236}">
                <a16:creationId xmlns:a16="http://schemas.microsoft.com/office/drawing/2014/main" id="{648CADDB-5FA8-CA5F-9E9E-64C29B5E33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76180" y="948148"/>
            <a:ext cx="406400" cy="406400"/>
          </a:xfrm>
          <a:prstGeom prst="rect">
            <a:avLst/>
          </a:prstGeom>
        </p:spPr>
      </p:pic>
      <p:pic>
        <p:nvPicPr>
          <p:cNvPr id="4" name="narration 9.1">
            <a:hlinkClick r:id="" action="ppaction://media"/>
            <a:extLst>
              <a:ext uri="{FF2B5EF4-FFF2-40B4-BE49-F238E27FC236}">
                <a16:creationId xmlns:a16="http://schemas.microsoft.com/office/drawing/2014/main" id="{79C8039A-0A82-A09D-9CBD-50D80E8936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110618" y="877952"/>
            <a:ext cx="406400" cy="406400"/>
          </a:xfrm>
          <a:prstGeom prst="rect">
            <a:avLst/>
          </a:prstGeom>
        </p:spPr>
      </p:pic>
      <p:pic>
        <p:nvPicPr>
          <p:cNvPr id="5" name="林小飞">
            <a:hlinkClick r:id="" action="ppaction://media"/>
            <a:extLst>
              <a:ext uri="{FF2B5EF4-FFF2-40B4-BE49-F238E27FC236}">
                <a16:creationId xmlns:a16="http://schemas.microsoft.com/office/drawing/2014/main" id="{D9A51A2C-E53C-1F11-30EA-8BADB4AEE5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08600" y="2694820"/>
            <a:ext cx="406400" cy="406400"/>
          </a:xfrm>
          <a:prstGeom prst="rect">
            <a:avLst/>
          </a:prstGeom>
        </p:spPr>
      </p:pic>
      <p:pic>
        <p:nvPicPr>
          <p:cNvPr id="6" name="narration 9.2">
            <a:hlinkClick r:id="" action="ppaction://media"/>
            <a:extLst>
              <a:ext uri="{FF2B5EF4-FFF2-40B4-BE49-F238E27FC236}">
                <a16:creationId xmlns:a16="http://schemas.microsoft.com/office/drawing/2014/main" id="{C3FCEEED-03CA-6BC4-6024-4FA25E41132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779380" y="2665141"/>
            <a:ext cx="406400" cy="406400"/>
          </a:xfrm>
          <a:prstGeom prst="rect">
            <a:avLst/>
          </a:prstGeom>
        </p:spPr>
      </p:pic>
      <p:pic>
        <p:nvPicPr>
          <p:cNvPr id="7" name="林小飞 slide 9">
            <a:hlinkClick r:id="" action="ppaction://media"/>
            <a:extLst>
              <a:ext uri="{FF2B5EF4-FFF2-40B4-BE49-F238E27FC236}">
                <a16:creationId xmlns:a16="http://schemas.microsoft.com/office/drawing/2014/main" id="{1C067AC0-13B7-2B4D-B72F-F5F3DEDC6A2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84241" y="269482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320</Words>
  <Application>Microsoft Office PowerPoint</Application>
  <PresentationFormat>On-screen Show (16:9)</PresentationFormat>
  <Paragraphs>53</Paragraphs>
  <Slides>11</Slides>
  <Notes>9</Notes>
  <HiddenSlides>0</HiddenSlides>
  <MMClips>49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Roboto</vt:lpstr>
      <vt:lpstr>Simple Light</vt:lpstr>
      <vt:lpstr> 张老师 “审案”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张老师 “审案”</dc:title>
  <dc:creator>celine tan</dc:creator>
  <cp:lastModifiedBy>celine tan</cp:lastModifiedBy>
  <cp:revision>8</cp:revision>
  <dcterms:modified xsi:type="dcterms:W3CDTF">2023-01-27T10:15:24Z</dcterms:modified>
</cp:coreProperties>
</file>